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rJxHCG1XcSuO3xmCcAkLpd76+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9563F7-46E7-4E16-93FB-E118A0FE53E7}">
  <a:tblStyle styleId="{B79563F7-46E7-4E16-93FB-E118A0FE53E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c986d46a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c986d46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3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39"/>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3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4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None/>
              <a:defRPr sz="3200">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3" name="Google Shape;73;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74" name="Google Shape;74;p4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4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4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80" name="Google Shape;80;p4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81" name="Google Shape;81;p4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 name="Google Shape;86;p4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87" name="Google Shape;87;p4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88" name="Google Shape;88;p4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89" name="Google Shape;89;p4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90" name="Google Shape;90;p4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Google Shape;94;p4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5" name="Google Shape;95;p4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96" name="Google Shape;96;p4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a:endParaRPr/>
          </a:p>
        </p:txBody>
      </p:sp>
      <p:sp>
        <p:nvSpPr>
          <p:cNvPr id="18" name="Google Shape;18;p3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3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33"/>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29" name="Google Shape;29;p33"/>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30" name="Google Shape;30;p3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34"/>
          <p:cNvSpPr>
            <a:spLocks noGrp="1"/>
          </p:cNvSpPr>
          <p:nvPr>
            <p:ph type="clipArt"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7" name="Google Shape;37;p3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35"/>
          <p:cNvSpPr>
            <a:spLocks noGrp="1"/>
          </p:cNvSpPr>
          <p:nvPr>
            <p:ph type="clipArt" idx="2"/>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3" name="Google Shape;43;p35"/>
          <p:cNvSpPr txBox="1">
            <a:spLocks noGrp="1"/>
          </p:cNvSpPr>
          <p:nvPr>
            <p:ph type="body" idx="1"/>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3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3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36"/>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3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3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38"/>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3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 name="Google Shape;7;p29"/>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2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2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youtube.com/watch?v=e1lzB36aHD4" TargetMode="External"/><Relationship Id="rId5" Type="http://schemas.openxmlformats.org/officeDocument/2006/relationships/hyperlink" Target="https://www.youtube.com/watch?v=qu_P4lbmV_I" TargetMode="External"/><Relationship Id="rId4" Type="http://schemas.openxmlformats.org/officeDocument/2006/relationships/hyperlink" Target="https://www.youtube.com/watch?v=08BFCZJDn9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ctrTitle"/>
          </p:nvPr>
        </p:nvSpPr>
        <p:spPr>
          <a:xfrm>
            <a:off x="609600" y="1066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How did Western people </a:t>
            </a:r>
            <a:br>
              <a:rPr lang="en-US" sz="4400" b="0" i="0" u="none">
                <a:solidFill>
                  <a:schemeClr val="dk2"/>
                </a:solidFill>
                <a:latin typeface="Times New Roman"/>
                <a:ea typeface="Times New Roman"/>
                <a:cs typeface="Times New Roman"/>
                <a:sym typeface="Times New Roman"/>
              </a:rPr>
            </a:br>
            <a:r>
              <a:rPr lang="en-US" sz="4400" b="0" i="0" u="none">
                <a:solidFill>
                  <a:schemeClr val="dk2"/>
                </a:solidFill>
                <a:latin typeface="Times New Roman"/>
                <a:ea typeface="Times New Roman"/>
                <a:cs typeface="Times New Roman"/>
                <a:sym typeface="Times New Roman"/>
              </a:rPr>
              <a:t>learn to think scientifically?</a:t>
            </a:r>
            <a:endParaRPr/>
          </a:p>
        </p:txBody>
      </p:sp>
      <p:sp>
        <p:nvSpPr>
          <p:cNvPr id="104" name="Google Shape;104;p2"/>
          <p:cNvSpPr txBox="1">
            <a:spLocks noGrp="1"/>
          </p:cNvSpPr>
          <p:nvPr>
            <p:ph type="subTitle" idx="1"/>
          </p:nvPr>
        </p:nvSpPr>
        <p:spPr>
          <a:xfrm>
            <a:off x="1295400" y="25146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Factstorm:Working with a partner, list (write) all the facts you know about what science is.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 calcmode="lin" valueType="num">
                                      <p:cBhvr additive="base">
                                        <p:cTn id="7" dur="500"/>
                                        <p:tgtEl>
                                          <p:spTgt spid="104">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Another View of the</a:t>
            </a:r>
            <a:br>
              <a:rPr lang="en-US" sz="4400" b="0" i="0" u="none">
                <a:solidFill>
                  <a:schemeClr val="dk2"/>
                </a:solidFill>
                <a:latin typeface="Times New Roman"/>
                <a:ea typeface="Times New Roman"/>
                <a:cs typeface="Times New Roman"/>
                <a:sym typeface="Times New Roman"/>
              </a:rPr>
            </a:br>
            <a:r>
              <a:rPr lang="en-US" sz="4400" b="0" i="0" u="none">
                <a:solidFill>
                  <a:schemeClr val="dk2"/>
                </a:solidFill>
                <a:latin typeface="Times New Roman"/>
                <a:ea typeface="Times New Roman"/>
                <a:cs typeface="Times New Roman"/>
                <a:sym typeface="Times New Roman"/>
              </a:rPr>
              <a:t>Scientific Method</a:t>
            </a:r>
            <a:endParaRPr/>
          </a:p>
        </p:txBody>
      </p:sp>
      <p:pic>
        <p:nvPicPr>
          <p:cNvPr id="169" name="Google Shape;169;p15" descr="http://web2.newtown-h.schools.nsw.edu.au/Science/CommonFolder/index_files/E1_ScientificMethod.gif"/>
          <p:cNvPicPr preferRelativeResize="0"/>
          <p:nvPr/>
        </p:nvPicPr>
        <p:blipFill rotWithShape="1">
          <a:blip r:embed="rId3">
            <a:alphaModFix/>
          </a:blip>
          <a:srcRect/>
          <a:stretch/>
        </p:blipFill>
        <p:spPr>
          <a:xfrm>
            <a:off x="2286000" y="1981200"/>
            <a:ext cx="4514850" cy="4330700"/>
          </a:xfrm>
          <a:prstGeom prst="rect">
            <a:avLst/>
          </a:prstGeom>
          <a:noFill/>
          <a:ln>
            <a:noFill/>
          </a:ln>
        </p:spPr>
      </p:pic>
      <p:sp>
        <p:nvSpPr>
          <p:cNvPr id="170" name="Google Shape;170;p15"/>
          <p:cNvSpPr txBox="1"/>
          <p:nvPr/>
        </p:nvSpPr>
        <p:spPr>
          <a:xfrm>
            <a:off x="1295400" y="6400800"/>
            <a:ext cx="6634162"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http://web2.newtown-h.schools.nsw.edu.au/Science/CommonFolder/index_files/E1_ScientificMethod.gif</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0" y="1524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Times New Roman"/>
              <a:buNone/>
            </a:pPr>
            <a:r>
              <a:rPr lang="en-US" sz="3600" b="0" i="0" u="none">
                <a:solidFill>
                  <a:schemeClr val="dk2"/>
                </a:solidFill>
                <a:latin typeface="Times New Roman"/>
                <a:ea typeface="Times New Roman"/>
                <a:cs typeface="Times New Roman"/>
                <a:sym typeface="Times New Roman"/>
              </a:rPr>
              <a:t>Medieval “scientists” relied on ancient Greeks like Ptolemy.</a:t>
            </a:r>
            <a:endParaRPr/>
          </a:p>
        </p:txBody>
      </p:sp>
      <p:sp>
        <p:nvSpPr>
          <p:cNvPr id="176" name="Google Shape;176;p8"/>
          <p:cNvSpPr txBox="1">
            <a:spLocks noGrp="1"/>
          </p:cNvSpPr>
          <p:nvPr>
            <p:ph type="body" idx="1"/>
          </p:nvPr>
        </p:nvSpPr>
        <p:spPr>
          <a:xfrm>
            <a:off x="685800" y="1371600"/>
            <a:ext cx="3810000" cy="472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3600" b="0" i="0">
                <a:solidFill>
                  <a:schemeClr val="dk1"/>
                </a:solidFill>
                <a:latin typeface="Times New Roman"/>
                <a:ea typeface="Times New Roman"/>
                <a:cs typeface="Times New Roman"/>
                <a:sym typeface="Times New Roman"/>
              </a:rPr>
              <a:t>Ptolemy, an ancient Greek philosopher using reason, taught the geocentric theory that the sun goes around the earth.  The Catholic Church agreed with him.</a:t>
            </a:r>
            <a:r>
              <a:rPr lang="en-US" sz="2400" b="0" i="0">
                <a:solidFill>
                  <a:schemeClr val="dk1"/>
                </a:solidFill>
                <a:latin typeface="Times New Roman"/>
                <a:ea typeface="Times New Roman"/>
                <a:cs typeface="Times New Roman"/>
                <a:sym typeface="Times New Roman"/>
              </a:rPr>
              <a:t>  </a:t>
            </a:r>
            <a:endParaRPr/>
          </a:p>
          <a:p>
            <a:pPr marL="342900" lvl="0" indent="0" algn="l" rtl="0">
              <a:lnSpc>
                <a:spcPct val="90000"/>
              </a:lnSpc>
              <a:spcBef>
                <a:spcPts val="480"/>
              </a:spcBef>
              <a:spcAft>
                <a:spcPts val="0"/>
              </a:spcAft>
              <a:buNone/>
            </a:pPr>
            <a:endParaRPr/>
          </a:p>
        </p:txBody>
      </p:sp>
      <p:pic>
        <p:nvPicPr>
          <p:cNvPr id="177" name="Google Shape;177;p8" descr="C:\Documents and Settings\user.D8183JN-KCBK48W\My Documents\My Pictures\scientific rev\geocentric.jpg"/>
          <p:cNvPicPr preferRelativeResize="0">
            <a:picLocks noGrp="1"/>
          </p:cNvPicPr>
          <p:nvPr>
            <p:ph type="clipArt" idx="2"/>
          </p:nvPr>
        </p:nvPicPr>
        <p:blipFill rotWithShape="1">
          <a:blip r:embed="rId3">
            <a:alphaModFix/>
          </a:blip>
          <a:srcRect/>
          <a:stretch/>
        </p:blipFill>
        <p:spPr>
          <a:xfrm>
            <a:off x="5105400" y="1371600"/>
            <a:ext cx="3810000" cy="2857500"/>
          </a:xfrm>
          <a:prstGeom prst="rect">
            <a:avLst/>
          </a:prstGeom>
          <a:noFill/>
          <a:ln>
            <a:noFill/>
          </a:ln>
        </p:spPr>
      </p:pic>
      <p:sp>
        <p:nvSpPr>
          <p:cNvPr id="178" name="Google Shape;178;p8"/>
          <p:cNvSpPr txBox="1"/>
          <p:nvPr/>
        </p:nvSpPr>
        <p:spPr>
          <a:xfrm>
            <a:off x="4038600" y="5791200"/>
            <a:ext cx="4645025"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http://www.ivegotatheoryaboutthat.com/images/geocentric.jpg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p:tgtEl>
                                          <p:spTgt spid="17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6">
                                            <p:txEl>
                                              <p:pRg st="0" end="0"/>
                                            </p:txEl>
                                          </p:spTgt>
                                        </p:tgtEl>
                                        <p:attrNameLst>
                                          <p:attrName>style.visibility</p:attrName>
                                        </p:attrNameLst>
                                      </p:cBhvr>
                                      <p:to>
                                        <p:strVal val="visible"/>
                                      </p:to>
                                    </p:set>
                                    <p:anim calcmode="lin" valueType="num">
                                      <p:cBhvr additive="base">
                                        <p:cTn id="12" dur="500"/>
                                        <p:tgtEl>
                                          <p:spTgt spid="17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6">
                                            <p:txEl>
                                              <p:pRg st="1" end="1"/>
                                            </p:txEl>
                                          </p:spTgt>
                                        </p:tgtEl>
                                        <p:attrNameLst>
                                          <p:attrName>style.visibility</p:attrName>
                                        </p:attrNameLst>
                                      </p:cBhvr>
                                      <p:to>
                                        <p:strVal val="visible"/>
                                      </p:to>
                                    </p:set>
                                    <p:anim calcmode="lin" valueType="num">
                                      <p:cBhvr additive="base">
                                        <p:cTn id="17" dur="500"/>
                                        <p:tgtEl>
                                          <p:spTgt spid="176">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Example of New Scientific Thinking</a:t>
            </a:r>
            <a:endParaRPr/>
          </a:p>
        </p:txBody>
      </p:sp>
      <p:sp>
        <p:nvSpPr>
          <p:cNvPr id="184" name="Google Shape;184;p16"/>
          <p:cNvSpPr txBox="1">
            <a:spLocks noGrp="1"/>
          </p:cNvSpPr>
          <p:nvPr>
            <p:ph type="body" idx="1"/>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Copernicus and Galileo, through the use of reason, observation and technology (telescope) proved that the heliocentric theory that the sun in the center of the solar system is correct.</a:t>
            </a:r>
            <a:endParaRPr/>
          </a:p>
        </p:txBody>
      </p:sp>
      <p:pic>
        <p:nvPicPr>
          <p:cNvPr id="185" name="Google Shape;185;p16" descr="C:\Documents and Settings\user.D8183JN-KCBK48W\My Documents\My Pictures\scientific rev\g37_copernicus.gif"/>
          <p:cNvPicPr preferRelativeResize="0">
            <a:picLocks noGrp="1"/>
          </p:cNvPicPr>
          <p:nvPr>
            <p:ph type="clipArt" idx="2"/>
          </p:nvPr>
        </p:nvPicPr>
        <p:blipFill rotWithShape="1">
          <a:blip r:embed="rId3">
            <a:alphaModFix/>
          </a:blip>
          <a:srcRect/>
          <a:stretch/>
        </p:blipFill>
        <p:spPr>
          <a:xfrm>
            <a:off x="1143000" y="1981200"/>
            <a:ext cx="2894012" cy="4114800"/>
          </a:xfrm>
          <a:prstGeom prst="rect">
            <a:avLst/>
          </a:prstGeom>
          <a:noFill/>
          <a:ln>
            <a:noFill/>
          </a:ln>
        </p:spPr>
      </p:pic>
      <p:sp>
        <p:nvSpPr>
          <p:cNvPr id="186" name="Google Shape;186;p16"/>
          <p:cNvSpPr txBox="1"/>
          <p:nvPr/>
        </p:nvSpPr>
        <p:spPr>
          <a:xfrm>
            <a:off x="381000" y="6248400"/>
            <a:ext cx="6962775"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http://amazing-space.stsci.edu/resources/explorations/groundup/lesson/basics/g37/graphics/g37_copernicus.gif</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additive="base">
                                        <p:cTn id="7" dur="500"/>
                                        <p:tgtEl>
                                          <p:spTgt spid="18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4">
                                            <p:txEl>
                                              <p:pRg st="0" end="0"/>
                                            </p:txEl>
                                          </p:spTgt>
                                        </p:tgtEl>
                                        <p:attrNameLst>
                                          <p:attrName>style.visibility</p:attrName>
                                        </p:attrNameLst>
                                      </p:cBhvr>
                                      <p:to>
                                        <p:strVal val="visible"/>
                                      </p:to>
                                    </p:set>
                                    <p:anim calcmode="lin" valueType="num">
                                      <p:cBhvr additive="base">
                                        <p:cTn id="12" dur="500"/>
                                        <p:tgtEl>
                                          <p:spTgt spid="184">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7" descr="http://physics.uoregon.edu/~jimbrau/astr121/Notes/Jupiter/jupiter_family.jpeg"/>
          <p:cNvPicPr preferRelativeResize="0"/>
          <p:nvPr/>
        </p:nvPicPr>
        <p:blipFill rotWithShape="1">
          <a:blip r:embed="rId3">
            <a:alphaModFix/>
          </a:blip>
          <a:srcRect/>
          <a:stretch/>
        </p:blipFill>
        <p:spPr>
          <a:xfrm>
            <a:off x="2286000" y="304800"/>
            <a:ext cx="4746625" cy="6122987"/>
          </a:xfrm>
          <a:prstGeom prst="rect">
            <a:avLst/>
          </a:prstGeom>
          <a:noFill/>
          <a:ln>
            <a:noFill/>
          </a:ln>
        </p:spPr>
      </p:pic>
      <p:sp>
        <p:nvSpPr>
          <p:cNvPr id="192" name="Google Shape;192;p17"/>
          <p:cNvSpPr txBox="1"/>
          <p:nvPr/>
        </p:nvSpPr>
        <p:spPr>
          <a:xfrm>
            <a:off x="2133600" y="6400800"/>
            <a:ext cx="4976812"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http://physics.uoregon.edu/~jimbrau/astr121/Notes/Jupiter/jupiter_family.jpeg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8" descr="http://www.bbc.co.uk/schools/ks3bitesize/science/images/planets_orbits.jpg"/>
          <p:cNvPicPr preferRelativeResize="0"/>
          <p:nvPr/>
        </p:nvPicPr>
        <p:blipFill rotWithShape="1">
          <a:blip r:embed="rId3">
            <a:alphaModFix/>
          </a:blip>
          <a:srcRect/>
          <a:stretch/>
        </p:blipFill>
        <p:spPr>
          <a:xfrm>
            <a:off x="1624012" y="1039812"/>
            <a:ext cx="5897562" cy="4778375"/>
          </a:xfrm>
          <a:prstGeom prst="rect">
            <a:avLst/>
          </a:prstGeom>
          <a:noFill/>
          <a:ln>
            <a:noFill/>
          </a:ln>
        </p:spPr>
      </p:pic>
      <p:sp>
        <p:nvSpPr>
          <p:cNvPr id="198" name="Google Shape;198;p18"/>
          <p:cNvSpPr txBox="1"/>
          <p:nvPr/>
        </p:nvSpPr>
        <p:spPr>
          <a:xfrm>
            <a:off x="2286000" y="6019800"/>
            <a:ext cx="4837112"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http://www.bbc.co.uk/schools/ks3bitesize/science/images/planets_orbits.jpg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Example of New Thinking</a:t>
            </a:r>
            <a:endParaRPr/>
          </a:p>
        </p:txBody>
      </p:sp>
      <p:sp>
        <p:nvSpPr>
          <p:cNvPr id="204" name="Google Shape;204;p20"/>
          <p:cNvSpPr txBox="1">
            <a:spLocks noGrp="1"/>
          </p:cNvSpPr>
          <p:nvPr>
            <p:ph type="body" idx="1"/>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Times New Roman"/>
              <a:buChar char="•"/>
            </a:pPr>
            <a:r>
              <a:rPr lang="en-US" sz="2400" b="0" i="0">
                <a:solidFill>
                  <a:schemeClr val="dk1"/>
                </a:solidFill>
                <a:latin typeface="Times New Roman"/>
                <a:ea typeface="Times New Roman"/>
                <a:cs typeface="Times New Roman"/>
                <a:sym typeface="Times New Roman"/>
              </a:rPr>
              <a:t>Isaac Newton, using reason and experiments, thought that universal natural laws, like gravity, worked the same way throughout the universe.</a:t>
            </a:r>
            <a:endParaRPr/>
          </a:p>
          <a:p>
            <a:pPr marL="342900" lvl="0" indent="-342900" algn="l" rtl="0">
              <a:lnSpc>
                <a:spcPct val="100000"/>
              </a:lnSpc>
              <a:spcBef>
                <a:spcPts val="480"/>
              </a:spcBef>
              <a:spcAft>
                <a:spcPts val="0"/>
              </a:spcAft>
              <a:buClr>
                <a:schemeClr val="dk1"/>
              </a:buClr>
              <a:buSzPts val="2400"/>
              <a:buFont typeface="Times New Roman"/>
              <a:buChar char="•"/>
            </a:pPr>
            <a:r>
              <a:rPr lang="en-US" sz="2400" b="0" i="0">
                <a:solidFill>
                  <a:schemeClr val="dk1"/>
                </a:solidFill>
                <a:latin typeface="Times New Roman"/>
                <a:ea typeface="Times New Roman"/>
                <a:cs typeface="Times New Roman"/>
                <a:sym typeface="Times New Roman"/>
              </a:rPr>
              <a:t>Others would come to believe that people were governed by natural laws.</a:t>
            </a:r>
            <a:endParaRPr/>
          </a:p>
        </p:txBody>
      </p:sp>
      <p:pic>
        <p:nvPicPr>
          <p:cNvPr id="205" name="Google Shape;205;p20" descr="C:\Documents and Settings\user.D8183JN-KCBK48W\My Documents\My Pictures\scientific rev\Isaac%20Newton%20apple.jpg"/>
          <p:cNvPicPr preferRelativeResize="0">
            <a:picLocks noGrp="1"/>
          </p:cNvPicPr>
          <p:nvPr>
            <p:ph type="clipArt" idx="2"/>
          </p:nvPr>
        </p:nvPicPr>
        <p:blipFill rotWithShape="1">
          <a:blip r:embed="rId3">
            <a:alphaModFix/>
          </a:blip>
          <a:srcRect/>
          <a:stretch/>
        </p:blipFill>
        <p:spPr>
          <a:xfrm>
            <a:off x="685800" y="2474912"/>
            <a:ext cx="3810000" cy="3125787"/>
          </a:xfrm>
          <a:prstGeom prst="rect">
            <a:avLst/>
          </a:prstGeom>
          <a:noFill/>
          <a:ln>
            <a:noFill/>
          </a:ln>
        </p:spPr>
      </p:pic>
      <p:sp>
        <p:nvSpPr>
          <p:cNvPr id="206" name="Google Shape;206;p20"/>
          <p:cNvSpPr txBox="1"/>
          <p:nvPr/>
        </p:nvSpPr>
        <p:spPr>
          <a:xfrm>
            <a:off x="914400" y="5867400"/>
            <a:ext cx="4338637"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http://csmh.pbwiki.com/f/Isaac%20Newton%20apple.JPG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base">
                                        <p:cTn id="7" dur="500"/>
                                        <p:tgtEl>
                                          <p:spTgt spid="20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04">
                                            <p:txEl>
                                              <p:pRg st="0" end="0"/>
                                            </p:txEl>
                                          </p:spTgt>
                                        </p:tgtEl>
                                        <p:attrNameLst>
                                          <p:attrName>style.visibility</p:attrName>
                                        </p:attrNameLst>
                                      </p:cBhvr>
                                      <p:to>
                                        <p:strVal val="visible"/>
                                      </p:to>
                                    </p:set>
                                    <p:anim calcmode="lin" valueType="num">
                                      <p:cBhvr additive="base">
                                        <p:cTn id="12" dur="500"/>
                                        <p:tgtEl>
                                          <p:spTgt spid="20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04">
                                            <p:txEl>
                                              <p:pRg st="1" end="1"/>
                                            </p:txEl>
                                          </p:spTgt>
                                        </p:tgtEl>
                                        <p:attrNameLst>
                                          <p:attrName>style.visibility</p:attrName>
                                        </p:attrNameLst>
                                      </p:cBhvr>
                                      <p:to>
                                        <p:strVal val="visible"/>
                                      </p:to>
                                    </p:set>
                                    <p:anim calcmode="lin" valueType="num">
                                      <p:cBhvr additive="base">
                                        <p:cTn id="17" dur="500"/>
                                        <p:tgtEl>
                                          <p:spTgt spid="204">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Newton’s Laws of Motion</a:t>
            </a:r>
            <a:endParaRPr/>
          </a:p>
        </p:txBody>
      </p:sp>
      <p:pic>
        <p:nvPicPr>
          <p:cNvPr id="212" name="Google Shape;212;p21" descr="C:\Documents and Settings\user.D8183JN-KCBK48W\My Documents\My Pictures\scientific rev\newton law.gif"/>
          <p:cNvPicPr preferRelativeResize="0">
            <a:picLocks noGrp="1"/>
          </p:cNvPicPr>
          <p:nvPr>
            <p:ph type="clipArt" idx="2"/>
          </p:nvPr>
        </p:nvPicPr>
        <p:blipFill rotWithShape="1">
          <a:blip r:embed="rId3">
            <a:alphaModFix/>
          </a:blip>
          <a:srcRect/>
          <a:stretch/>
        </p:blipFill>
        <p:spPr>
          <a:xfrm>
            <a:off x="5334000" y="1676400"/>
            <a:ext cx="3659187" cy="4114800"/>
          </a:xfrm>
          <a:prstGeom prst="rect">
            <a:avLst/>
          </a:prstGeom>
          <a:noFill/>
          <a:ln>
            <a:noFill/>
          </a:ln>
        </p:spPr>
      </p:pic>
      <p:sp>
        <p:nvSpPr>
          <p:cNvPr id="213" name="Google Shape;213;p21"/>
          <p:cNvSpPr txBox="1"/>
          <p:nvPr/>
        </p:nvSpPr>
        <p:spPr>
          <a:xfrm>
            <a:off x="3810000" y="6248400"/>
            <a:ext cx="4467225"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http://www.sciencetoymaker.org/balloon/images/newton.gif</a:t>
            </a:r>
            <a:endParaRPr/>
          </a:p>
        </p:txBody>
      </p:sp>
      <p:graphicFrame>
        <p:nvGraphicFramePr>
          <p:cNvPr id="214" name="Google Shape;214;p21"/>
          <p:cNvGraphicFramePr/>
          <p:nvPr/>
        </p:nvGraphicFramePr>
        <p:xfrm>
          <a:off x="152400" y="1600200"/>
          <a:ext cx="4762500" cy="274625"/>
        </p:xfrm>
        <a:graphic>
          <a:graphicData uri="http://schemas.openxmlformats.org/drawingml/2006/table">
            <a:tbl>
              <a:tblPr>
                <a:noFill/>
                <a:tableStyleId>{B79563F7-46E7-4E16-93FB-E118A0FE53E7}</a:tableStyleId>
              </a:tblPr>
              <a:tblGrid>
                <a:gridCol w="4762500">
                  <a:extLst>
                    <a:ext uri="{9D8B030D-6E8A-4147-A177-3AD203B41FA5}">
                      <a16:colId xmlns:a16="http://schemas.microsoft.com/office/drawing/2014/main" val="20000"/>
                    </a:ext>
                  </a:extLst>
                </a:gridCol>
              </a:tblGrid>
              <a:tr h="274625">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0"/>
                  </a:ext>
                </a:extLst>
              </a:tr>
            </a:tbl>
          </a:graphicData>
        </a:graphic>
      </p:graphicFrame>
      <p:graphicFrame>
        <p:nvGraphicFramePr>
          <p:cNvPr id="215" name="Google Shape;215;p21"/>
          <p:cNvGraphicFramePr/>
          <p:nvPr/>
        </p:nvGraphicFramePr>
        <p:xfrm>
          <a:off x="228600" y="3505200"/>
          <a:ext cx="4762500" cy="274625"/>
        </p:xfrm>
        <a:graphic>
          <a:graphicData uri="http://schemas.openxmlformats.org/drawingml/2006/table">
            <a:tbl>
              <a:tblPr>
                <a:noFill/>
                <a:tableStyleId>{B79563F7-46E7-4E16-93FB-E118A0FE53E7}</a:tableStyleId>
              </a:tblPr>
              <a:tblGrid>
                <a:gridCol w="4762500">
                  <a:extLst>
                    <a:ext uri="{9D8B030D-6E8A-4147-A177-3AD203B41FA5}">
                      <a16:colId xmlns:a16="http://schemas.microsoft.com/office/drawing/2014/main" val="20000"/>
                    </a:ext>
                  </a:extLst>
                </a:gridCol>
              </a:tblGrid>
              <a:tr h="274625">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0"/>
                  </a:ext>
                </a:extLst>
              </a:tr>
            </a:tbl>
          </a:graphicData>
        </a:graphic>
      </p:graphicFrame>
      <p:sp>
        <p:nvSpPr>
          <p:cNvPr id="216" name="Google Shape;216;p21"/>
          <p:cNvSpPr txBox="1">
            <a:spLocks noGrp="1"/>
          </p:cNvSpPr>
          <p:nvPr>
            <p:ph type="body" idx="1"/>
          </p:nvPr>
        </p:nvSpPr>
        <p:spPr>
          <a:xfrm>
            <a:off x="4419600" y="5943600"/>
            <a:ext cx="76200" cy="152400"/>
          </a:xfrm>
          <a:prstGeom prst="rect">
            <a:avLst/>
          </a:prstGeom>
          <a:noFill/>
          <a:ln>
            <a:noFill/>
          </a:ln>
        </p:spPr>
        <p:txBody>
          <a:bodyPr spcFirstLastPara="1" wrap="square" lIns="91425" tIns="45700" rIns="91425" bIns="45700" anchor="ctr" anchorCtr="0">
            <a:spAutoFit/>
          </a:bodyPr>
          <a:lstStyle/>
          <a:p>
            <a:pPr marL="342900" lvl="0" indent="-139700" algn="l" rtl="0">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p:txBody>
      </p:sp>
      <p:graphicFrame>
        <p:nvGraphicFramePr>
          <p:cNvPr id="217" name="Google Shape;217;p21"/>
          <p:cNvGraphicFramePr/>
          <p:nvPr/>
        </p:nvGraphicFramePr>
        <p:xfrm>
          <a:off x="228600" y="4876800"/>
          <a:ext cx="4762500" cy="274625"/>
        </p:xfrm>
        <a:graphic>
          <a:graphicData uri="http://schemas.openxmlformats.org/drawingml/2006/table">
            <a:tbl>
              <a:tblPr>
                <a:noFill/>
                <a:tableStyleId>{B79563F7-46E7-4E16-93FB-E118A0FE53E7}</a:tableStyleId>
              </a:tblPr>
              <a:tblGrid>
                <a:gridCol w="4762500">
                  <a:extLst>
                    <a:ext uri="{9D8B030D-6E8A-4147-A177-3AD203B41FA5}">
                      <a16:colId xmlns:a16="http://schemas.microsoft.com/office/drawing/2014/main" val="20000"/>
                    </a:ext>
                  </a:extLst>
                </a:gridCol>
              </a:tblGrid>
              <a:tr h="274625">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0"/>
                  </a:ext>
                </a:extLst>
              </a:tr>
            </a:tbl>
          </a:graphicData>
        </a:graphic>
      </p:graphicFrame>
      <p:sp>
        <p:nvSpPr>
          <p:cNvPr id="218" name="Google Shape;218;p21"/>
          <p:cNvSpPr txBox="1"/>
          <p:nvPr/>
        </p:nvSpPr>
        <p:spPr>
          <a:xfrm>
            <a:off x="2190750" y="3763962"/>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19" name="Google Shape;219;p21"/>
          <p:cNvSpPr txBox="1"/>
          <p:nvPr/>
        </p:nvSpPr>
        <p:spPr>
          <a:xfrm>
            <a:off x="2428875" y="334645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20" name="Google Shape;220;p21"/>
          <p:cNvSpPr txBox="1"/>
          <p:nvPr/>
        </p:nvSpPr>
        <p:spPr>
          <a:xfrm>
            <a:off x="2428875" y="266065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21" name="Google Shape;221;p21"/>
          <p:cNvSpPr txBox="1"/>
          <p:nvPr/>
        </p:nvSpPr>
        <p:spPr>
          <a:xfrm>
            <a:off x="2428875" y="3621087"/>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22" name="Google Shape;222;p21"/>
          <p:cNvSpPr txBox="1"/>
          <p:nvPr/>
        </p:nvSpPr>
        <p:spPr>
          <a:xfrm>
            <a:off x="142875" y="2333625"/>
            <a:ext cx="457200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23" name="Google Shape;223;p21"/>
          <p:cNvSpPr txBox="1"/>
          <p:nvPr/>
        </p:nvSpPr>
        <p:spPr>
          <a:xfrm>
            <a:off x="142875" y="1733550"/>
            <a:ext cx="4572000" cy="341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sng">
                <a:solidFill>
                  <a:schemeClr val="dk1"/>
                </a:solidFill>
                <a:latin typeface="Times New Roman"/>
                <a:ea typeface="Times New Roman"/>
                <a:cs typeface="Times New Roman"/>
                <a:sym typeface="Times New Roman"/>
                <a:hlinkClick r:id="rId4"/>
              </a:rPr>
              <a:t>https://www.youtube.com/watch?v=08BFCZJDn9w</a:t>
            </a:r>
            <a:endParaRPr/>
          </a:p>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r>
              <a:rPr lang="en-US" sz="2400" b="0" i="0" u="sng">
                <a:solidFill>
                  <a:schemeClr val="dk1"/>
                </a:solidFill>
                <a:latin typeface="Times New Roman"/>
                <a:ea typeface="Times New Roman"/>
                <a:cs typeface="Times New Roman"/>
                <a:sym typeface="Times New Roman"/>
                <a:hlinkClick r:id="rId5"/>
              </a:rPr>
              <a:t>https://www.youtube.com/watch?v=qu_P4lbmV_I</a:t>
            </a:r>
            <a:endParaRPr/>
          </a:p>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r>
              <a:rPr lang="en-US" sz="2400" b="0" i="0" u="sng">
                <a:solidFill>
                  <a:schemeClr val="dk1"/>
                </a:solidFill>
                <a:latin typeface="Times New Roman"/>
                <a:ea typeface="Times New Roman"/>
                <a:cs typeface="Times New Roman"/>
                <a:sym typeface="Times New Roman"/>
                <a:hlinkClick r:id="rId6"/>
              </a:rPr>
              <a:t>https://www.youtube.com/watch?v=e1lzB36aHD4</a:t>
            </a:r>
            <a:endParaRPr/>
          </a:p>
          <a:p>
            <a:pPr marL="0" marR="0" lvl="0" indent="0" algn="l" rtl="0">
              <a:lnSpc>
                <a:spcPct val="100000"/>
              </a:lnSpc>
              <a:spcBef>
                <a:spcPts val="0"/>
              </a:spcBef>
              <a:spcAft>
                <a:spcPts val="0"/>
              </a:spcAft>
              <a:buNone/>
            </a:pPr>
            <a:endParaRPr sz="2400" b="0" i="0" u="sng">
              <a:solidFill>
                <a:schemeClr val="dk1"/>
              </a:solidFill>
              <a:latin typeface="Times New Roman"/>
              <a:ea typeface="Times New Roman"/>
              <a:cs typeface="Times New Roman"/>
              <a:sym typeface="Times New Roman"/>
              <a:hlinkClick r:id="rId6"/>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Westerners Started to Experiment</a:t>
            </a:r>
            <a:endParaRPr/>
          </a:p>
        </p:txBody>
      </p:sp>
      <p:sp>
        <p:nvSpPr>
          <p:cNvPr id="229" name="Google Shape;229;p22"/>
          <p:cNvSpPr txBox="1">
            <a:spLocks noGrp="1"/>
          </p:cNvSpPr>
          <p:nvPr>
            <p:ph type="body" idx="1"/>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Scientists realized that reason and observation wasn’t enough.  They needed controlled investigation or well-constructed experiments.</a:t>
            </a:r>
            <a:endParaRPr sz="24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0"/>
              </a:spcBef>
              <a:spcAft>
                <a:spcPts val="0"/>
              </a:spcAft>
              <a:buSzPts val="2400"/>
              <a:buChar char="•"/>
            </a:pPr>
            <a:r>
              <a:rPr lang="en-US" sz="2400"/>
              <a:t>Francesco Redi proves that rotting meat doesn’t magically produce maggots. </a:t>
            </a:r>
            <a:endParaRPr sz="2400"/>
          </a:p>
        </p:txBody>
      </p:sp>
      <p:pic>
        <p:nvPicPr>
          <p:cNvPr id="230" name="Google Shape;230;p22" descr="C:\Documents and Settings\user.D8183JN-KCBK48W\My Documents\My Pictures\scientific rev\flyOnMeat.jpg"/>
          <p:cNvPicPr preferRelativeResize="0">
            <a:picLocks noGrp="1"/>
          </p:cNvPicPr>
          <p:nvPr>
            <p:ph type="clipArt" idx="2"/>
          </p:nvPr>
        </p:nvPicPr>
        <p:blipFill rotWithShape="1">
          <a:blip r:embed="rId3">
            <a:alphaModFix/>
          </a:blip>
          <a:srcRect/>
          <a:stretch/>
        </p:blipFill>
        <p:spPr>
          <a:xfrm>
            <a:off x="685800" y="2762250"/>
            <a:ext cx="3810000" cy="2551112"/>
          </a:xfrm>
          <a:prstGeom prst="rect">
            <a:avLst/>
          </a:prstGeom>
          <a:noFill/>
          <a:ln>
            <a:noFill/>
          </a:ln>
        </p:spPr>
      </p:pic>
      <p:sp>
        <p:nvSpPr>
          <p:cNvPr id="231" name="Google Shape;231;p22"/>
          <p:cNvSpPr txBox="1"/>
          <p:nvPr/>
        </p:nvSpPr>
        <p:spPr>
          <a:xfrm>
            <a:off x="228600" y="6172200"/>
            <a:ext cx="4946650"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http://www.bayerhome.co.za/media/SchoolProjects/flyOnMeat.jpg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 calcmode="lin" valueType="num">
                                      <p:cBhvr additive="base">
                                        <p:cTn id="7" dur="500"/>
                                        <p:tgtEl>
                                          <p:spTgt spid="23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9">
                                            <p:txEl>
                                              <p:pRg st="0" end="0"/>
                                            </p:txEl>
                                          </p:spTgt>
                                        </p:tgtEl>
                                        <p:attrNameLst>
                                          <p:attrName>style.visibility</p:attrName>
                                        </p:attrNameLst>
                                      </p:cBhvr>
                                      <p:to>
                                        <p:strVal val="visible"/>
                                      </p:to>
                                    </p:set>
                                    <p:anim calcmode="lin" valueType="num">
                                      <p:cBhvr additive="base">
                                        <p:cTn id="12" dur="500"/>
                                        <p:tgtEl>
                                          <p:spTgt spid="22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29">
                                            <p:txEl>
                                              <p:pRg st="1" end="1"/>
                                            </p:txEl>
                                          </p:spTgt>
                                        </p:tgtEl>
                                        <p:attrNameLst>
                                          <p:attrName>style.visibility</p:attrName>
                                        </p:attrNameLst>
                                      </p:cBhvr>
                                      <p:to>
                                        <p:strVal val="visible"/>
                                      </p:to>
                                    </p:set>
                                    <p:anim calcmode="lin" valueType="num">
                                      <p:cBhvr additive="base">
                                        <p:cTn id="17" dur="500"/>
                                        <p:tgtEl>
                                          <p:spTgt spid="229">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Scientists of the </a:t>
            </a:r>
            <a:br>
              <a:rPr lang="en-US" sz="4400" b="0" i="0" u="none">
                <a:solidFill>
                  <a:schemeClr val="dk2"/>
                </a:solidFill>
                <a:latin typeface="Times New Roman"/>
                <a:ea typeface="Times New Roman"/>
                <a:cs typeface="Times New Roman"/>
                <a:sym typeface="Times New Roman"/>
              </a:rPr>
            </a:br>
            <a:r>
              <a:rPr lang="en-US" sz="4400" b="0" i="0" u="none">
                <a:solidFill>
                  <a:schemeClr val="dk2"/>
                </a:solidFill>
                <a:latin typeface="Times New Roman"/>
                <a:ea typeface="Times New Roman"/>
                <a:cs typeface="Times New Roman"/>
                <a:sym typeface="Times New Roman"/>
              </a:rPr>
              <a:t>Scientific Revolution</a:t>
            </a:r>
            <a:endParaRPr/>
          </a:p>
        </p:txBody>
      </p:sp>
      <p:sp>
        <p:nvSpPr>
          <p:cNvPr id="237" name="Google Shape;237;p2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Times New Roman"/>
              <a:buChar char="•"/>
            </a:pPr>
            <a:r>
              <a:rPr lang="en-US" sz="3200" b="0" i="0" u="none">
                <a:solidFill>
                  <a:schemeClr val="dk1"/>
                </a:solidFill>
                <a:latin typeface="Times New Roman"/>
                <a:ea typeface="Times New Roman"/>
                <a:cs typeface="Times New Roman"/>
                <a:sym typeface="Times New Roman"/>
              </a:rPr>
              <a:t>William Harvey mapped the body’s circulatory system.</a:t>
            </a:r>
            <a:endParaRPr/>
          </a:p>
          <a:p>
            <a:pPr marL="342900" lvl="0" indent="-342900" algn="l" rtl="0">
              <a:lnSpc>
                <a:spcPct val="100000"/>
              </a:lnSpc>
              <a:spcBef>
                <a:spcPts val="640"/>
              </a:spcBef>
              <a:spcAft>
                <a:spcPts val="0"/>
              </a:spcAft>
              <a:buClr>
                <a:schemeClr val="dk1"/>
              </a:buClr>
              <a:buSzPts val="3200"/>
              <a:buFont typeface="Times New Roman"/>
              <a:buChar char="•"/>
            </a:pPr>
            <a:r>
              <a:rPr lang="en-US" sz="3200" b="0" i="0" u="none">
                <a:solidFill>
                  <a:schemeClr val="dk1"/>
                </a:solidFill>
                <a:latin typeface="Times New Roman"/>
                <a:ea typeface="Times New Roman"/>
                <a:cs typeface="Times New Roman"/>
                <a:sym typeface="Times New Roman"/>
              </a:rPr>
              <a:t>Robert Boyle identified chemicals as the basic building blocks of matter.</a:t>
            </a:r>
            <a:endParaRPr/>
          </a:p>
          <a:p>
            <a:pPr marL="342900" lvl="0" indent="-342900" algn="l" rtl="0">
              <a:lnSpc>
                <a:spcPct val="100000"/>
              </a:lnSpc>
              <a:spcBef>
                <a:spcPts val="640"/>
              </a:spcBef>
              <a:spcAft>
                <a:spcPts val="0"/>
              </a:spcAft>
              <a:buClr>
                <a:schemeClr val="dk1"/>
              </a:buClr>
              <a:buSzPts val="3200"/>
              <a:buFont typeface="Times New Roman"/>
              <a:buChar char="•"/>
            </a:pPr>
            <a:r>
              <a:rPr lang="en-US" sz="3200" b="0" i="0" u="none">
                <a:solidFill>
                  <a:schemeClr val="dk1"/>
                </a:solidFill>
                <a:latin typeface="Times New Roman"/>
                <a:ea typeface="Times New Roman"/>
                <a:cs typeface="Times New Roman"/>
                <a:sym typeface="Times New Roman"/>
              </a:rPr>
              <a:t>Isaac Newton identified the force called gravity.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4"/>
          <p:cNvSpPr txBox="1">
            <a:spLocks noGrp="1"/>
          </p:cNvSpPr>
          <p:nvPr>
            <p:ph type="ctrTitle"/>
          </p:nvPr>
        </p:nvSpPr>
        <p:spPr>
          <a:xfrm>
            <a:off x="685800" y="838200"/>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What happens when you turn a light on in a dark room?</a:t>
            </a:r>
            <a:endParaRPr/>
          </a:p>
        </p:txBody>
      </p:sp>
      <p:sp>
        <p:nvSpPr>
          <p:cNvPr id="243" name="Google Shape;243;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Font typeface="Times New Roman"/>
              <a:buNone/>
            </a:pPr>
            <a:endParaRPr/>
          </a:p>
        </p:txBody>
      </p:sp>
      <p:sp>
        <p:nvSpPr>
          <p:cNvPr id="244" name="Google Shape;244;p24" descr="Lamp"/>
          <p:cNvSpPr txBox="1"/>
          <p:nvPr/>
        </p:nvSpPr>
        <p:spPr>
          <a:xfrm>
            <a:off x="168275" y="-1825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5" name="Google Shape;245;p24" descr="Lamp"/>
          <p:cNvSpPr txBox="1"/>
          <p:nvPr/>
        </p:nvSpPr>
        <p:spPr>
          <a:xfrm>
            <a:off x="320675" y="-301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pic>
        <p:nvPicPr>
          <p:cNvPr id="246" name="Google Shape;246;p24" descr="http://www.homelightingtips.org/wp-content/uploads/2014/06/lamp-light-objects.gif"/>
          <p:cNvPicPr preferRelativeResize="0"/>
          <p:nvPr/>
        </p:nvPicPr>
        <p:blipFill rotWithShape="1">
          <a:blip r:embed="rId3">
            <a:alphaModFix/>
          </a:blip>
          <a:srcRect/>
          <a:stretch/>
        </p:blipFill>
        <p:spPr>
          <a:xfrm>
            <a:off x="1358900" y="2438400"/>
            <a:ext cx="2679700" cy="4137025"/>
          </a:xfrm>
          <a:prstGeom prst="rect">
            <a:avLst/>
          </a:prstGeom>
          <a:noFill/>
          <a:ln>
            <a:noFill/>
          </a:ln>
        </p:spPr>
      </p:pic>
      <p:sp>
        <p:nvSpPr>
          <p:cNvPr id="247" name="Google Shape;247;p24"/>
          <p:cNvSpPr txBox="1"/>
          <p:nvPr/>
        </p:nvSpPr>
        <p:spPr>
          <a:xfrm>
            <a:off x="4267200" y="5407025"/>
            <a:ext cx="457200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http://www.homelightingtips.org/wp-content/uploads/2014/06/lamp-light-objects.gif</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ctrTitle"/>
          </p:nvPr>
        </p:nvSpPr>
        <p:spPr>
          <a:xfrm>
            <a:off x="6096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Copy these questions…</a:t>
            </a:r>
            <a:endParaRPr/>
          </a:p>
        </p:txBody>
      </p:sp>
      <p:sp>
        <p:nvSpPr>
          <p:cNvPr id="110" name="Google Shape;110;p3"/>
          <p:cNvSpPr txBox="1">
            <a:spLocks noGrp="1"/>
          </p:cNvSpPr>
          <p:nvPr>
            <p:ph type="subTitle" idx="1"/>
          </p:nvPr>
        </p:nvSpPr>
        <p:spPr>
          <a:xfrm>
            <a:off x="190500" y="1752600"/>
            <a:ext cx="8763000" cy="4648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Of the 16</a:t>
            </a:r>
            <a:r>
              <a:rPr lang="en-US" sz="3200" b="0" i="0" u="none" baseline="30000">
                <a:solidFill>
                  <a:schemeClr val="dk1"/>
                </a:solidFill>
                <a:latin typeface="Times New Roman"/>
                <a:ea typeface="Times New Roman"/>
                <a:cs typeface="Times New Roman"/>
                <a:sym typeface="Times New Roman"/>
              </a:rPr>
              <a:t>th</a:t>
            </a:r>
            <a:r>
              <a:rPr lang="en-US" sz="3200" b="0" i="0" u="none">
                <a:solidFill>
                  <a:schemeClr val="dk1"/>
                </a:solidFill>
                <a:latin typeface="Times New Roman"/>
                <a:ea typeface="Times New Roman"/>
                <a:cs typeface="Times New Roman"/>
                <a:sym typeface="Times New Roman"/>
              </a:rPr>
              <a:t>-18</a:t>
            </a:r>
            <a:r>
              <a:rPr lang="en-US" sz="3200" b="0" i="0" u="none" baseline="30000">
                <a:solidFill>
                  <a:schemeClr val="dk1"/>
                </a:solidFill>
                <a:latin typeface="Times New Roman"/>
                <a:ea typeface="Times New Roman"/>
                <a:cs typeface="Times New Roman"/>
                <a:sym typeface="Times New Roman"/>
              </a:rPr>
              <a:t>th</a:t>
            </a:r>
            <a:r>
              <a:rPr lang="en-US" sz="3200" b="0" i="0" u="none">
                <a:solidFill>
                  <a:schemeClr val="dk1"/>
                </a:solidFill>
                <a:latin typeface="Times New Roman"/>
                <a:ea typeface="Times New Roman"/>
                <a:cs typeface="Times New Roman"/>
                <a:sym typeface="Times New Roman"/>
              </a:rPr>
              <a:t> Centuries in </a:t>
            </a:r>
            <a:endParaRPr/>
          </a:p>
          <a:p>
            <a:pPr marL="0" lvl="0" indent="0" algn="ctr" rtl="0">
              <a:lnSpc>
                <a:spcPct val="10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Western Europe</a:t>
            </a:r>
            <a:endParaRPr/>
          </a:p>
          <a:p>
            <a:pPr marL="0" lvl="0" indent="0" algn="ctr" rtl="0">
              <a:lnSpc>
                <a:spcPct val="10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Factual Q: What were the Scientific Rev</a:t>
            </a:r>
            <a:r>
              <a:rPr lang="en-US"/>
              <a:t>olution</a:t>
            </a:r>
            <a:r>
              <a:rPr lang="en-US" sz="3200" b="0" i="0" u="none">
                <a:solidFill>
                  <a:schemeClr val="dk1"/>
                </a:solidFill>
                <a:latin typeface="Times New Roman"/>
                <a:ea typeface="Times New Roman"/>
                <a:cs typeface="Times New Roman"/>
                <a:sym typeface="Times New Roman"/>
              </a:rPr>
              <a:t> and the Enlightenment (the </a:t>
            </a:r>
            <a:r>
              <a:rPr lang="en-US"/>
              <a:t>Age of Reason)</a:t>
            </a:r>
            <a:r>
              <a:rPr lang="en-US" sz="3200" b="0" i="0" u="none">
                <a:solidFill>
                  <a:schemeClr val="dk1"/>
                </a:solidFill>
                <a:latin typeface="Times New Roman"/>
                <a:ea typeface="Times New Roman"/>
                <a:cs typeface="Times New Roman"/>
                <a:sym typeface="Times New Roman"/>
              </a:rPr>
              <a:t>?</a:t>
            </a:r>
            <a:endParaRPr/>
          </a:p>
          <a:p>
            <a:pPr marL="0" lvl="0" indent="0" algn="ctr" rtl="0">
              <a:lnSpc>
                <a:spcPct val="10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Conceptual Q: What were the causes and effects of this Age of Reason?</a:t>
            </a:r>
            <a:endParaRPr/>
          </a:p>
          <a:p>
            <a:pPr marL="0" lvl="0" indent="0" algn="ctr" rtl="0">
              <a:lnSpc>
                <a:spcPct val="10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Debatable Q: How did the Enlightenment affect modern understandings of politics? </a:t>
            </a:r>
            <a:endParaRPr sz="3200" b="0" i="0" u="none">
              <a:solidFill>
                <a:schemeClr val="dk1"/>
              </a:solidFill>
              <a:latin typeface="Times New Roman"/>
              <a:ea typeface="Times New Roman"/>
              <a:cs typeface="Times New Roman"/>
              <a:sym typeface="Times New Roman"/>
            </a:endParaRPr>
          </a:p>
          <a:p>
            <a:pPr marL="0" lvl="0" indent="0" algn="ctr" rtl="0">
              <a:lnSpc>
                <a:spcPct val="10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Social Contract Theory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5"/>
          <p:cNvSpPr txBox="1">
            <a:spLocks noGrp="1"/>
          </p:cNvSpPr>
          <p:nvPr>
            <p:ph type="title"/>
          </p:nvPr>
        </p:nvSpPr>
        <p:spPr>
          <a:xfrm>
            <a:off x="609600" y="1524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Times New Roman"/>
              <a:buNone/>
            </a:pPr>
            <a:r>
              <a:rPr lang="en-US" sz="3200" b="0" i="0" u="sng">
                <a:solidFill>
                  <a:schemeClr val="dk2"/>
                </a:solidFill>
                <a:latin typeface="Times New Roman"/>
                <a:ea typeface="Times New Roman"/>
                <a:cs typeface="Times New Roman"/>
                <a:sym typeface="Times New Roman"/>
              </a:rPr>
              <a:t>The Scientific Revolution, in part, leads to the Enlightenment</a:t>
            </a:r>
            <a:r>
              <a:rPr lang="en-US" sz="4400" b="0" i="0" u="sng">
                <a:solidFill>
                  <a:schemeClr val="dk2"/>
                </a:solidFill>
                <a:latin typeface="Times New Roman"/>
                <a:ea typeface="Times New Roman"/>
                <a:cs typeface="Times New Roman"/>
                <a:sym typeface="Times New Roman"/>
              </a:rPr>
              <a:t>…The Age of Reason.</a:t>
            </a:r>
            <a:endParaRPr/>
          </a:p>
        </p:txBody>
      </p:sp>
      <p:sp>
        <p:nvSpPr>
          <p:cNvPr id="253" name="Google Shape;253;p25"/>
          <p:cNvSpPr txBox="1">
            <a:spLocks noGrp="1"/>
          </p:cNvSpPr>
          <p:nvPr>
            <p:ph type="body" idx="1"/>
          </p:nvPr>
        </p:nvSpPr>
        <p:spPr>
          <a:xfrm>
            <a:off x="304800" y="1524000"/>
            <a:ext cx="3962400" cy="502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Enlightenment thinkers, like Hume, Locke, Jefferson, and others wanted to apply rationality and the scientific method to problems in other fields such as government, law, and economics to make the world better and more just.</a:t>
            </a:r>
            <a:endParaRPr/>
          </a:p>
        </p:txBody>
      </p:sp>
      <p:sp>
        <p:nvSpPr>
          <p:cNvPr id="254" name="Google Shape;254;p25"/>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p:txBody>
      </p:sp>
      <p:pic>
        <p:nvPicPr>
          <p:cNvPr id="255" name="Google Shape;255;p25" descr="http://csmh.pbworks.com/f/Power%20Separation.png"/>
          <p:cNvPicPr preferRelativeResize="0"/>
          <p:nvPr/>
        </p:nvPicPr>
        <p:blipFill rotWithShape="1">
          <a:blip r:embed="rId3">
            <a:alphaModFix/>
          </a:blip>
          <a:srcRect/>
          <a:stretch/>
        </p:blipFill>
        <p:spPr>
          <a:xfrm>
            <a:off x="4495800" y="1828800"/>
            <a:ext cx="4495800" cy="3702050"/>
          </a:xfrm>
          <a:prstGeom prst="rect">
            <a:avLst/>
          </a:prstGeom>
          <a:noFill/>
          <a:ln>
            <a:noFill/>
          </a:ln>
        </p:spPr>
      </p:pic>
      <p:sp>
        <p:nvSpPr>
          <p:cNvPr id="256" name="Google Shape;256;p25"/>
          <p:cNvSpPr txBox="1"/>
          <p:nvPr/>
        </p:nvSpPr>
        <p:spPr>
          <a:xfrm>
            <a:off x="4800600" y="5967412"/>
            <a:ext cx="4572000" cy="276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http://csmh.pbworks.com/f/Power%20Separation.png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6"/>
          <p:cNvSpPr txBox="1">
            <a:spLocks noGrp="1"/>
          </p:cNvSpPr>
          <p:nvPr>
            <p:ph type="ctrTitle"/>
          </p:nvPr>
        </p:nvSpPr>
        <p:spPr>
          <a:xfrm>
            <a:off x="685800" y="1143000"/>
            <a:ext cx="7772400" cy="5105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This led to Enlightenment Revolutions, such as the Glorious Revolution in England, the American Revolution and the French Revolution.  All of these, to some degree, stressed protecting the natural rights of the citizens.</a:t>
            </a:r>
            <a:endParaRPr/>
          </a:p>
        </p:txBody>
      </p:sp>
      <p:sp>
        <p:nvSpPr>
          <p:cNvPr id="262" name="Google Shape;262;p26"/>
          <p:cNvSpPr txBox="1">
            <a:spLocks noGrp="1"/>
          </p:cNvSpPr>
          <p:nvPr>
            <p:ph type="subTitle" idx="1"/>
          </p:nvPr>
        </p:nvSpPr>
        <p:spPr>
          <a:xfrm rot="10800000">
            <a:off x="7772400" y="5638800"/>
            <a:ext cx="46037" cy="76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Font typeface="Times New Roman"/>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7c986d46a0_0_0"/>
          <p:cNvSpPr txBox="1">
            <a:spLocks noGrp="1"/>
          </p:cNvSpPr>
          <p:nvPr>
            <p:ph type="ctrTitle"/>
          </p:nvPr>
        </p:nvSpPr>
        <p:spPr>
          <a:xfrm>
            <a:off x="685800" y="213042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Read the quote from Kant on the next slide and write a response critiquing his ideas.  Where do you agree and where do you disagree?  Why would it have been necessary, in Kant’s POV, to say this?</a:t>
            </a:r>
            <a:endParaRPr/>
          </a:p>
        </p:txBody>
      </p:sp>
      <p:sp>
        <p:nvSpPr>
          <p:cNvPr id="268" name="Google Shape;268;g7c986d46a0_0_0"/>
          <p:cNvSpPr txBox="1">
            <a:spLocks noGrp="1"/>
          </p:cNvSpPr>
          <p:nvPr>
            <p:ph type="subTitle" idx="1"/>
          </p:nvPr>
        </p:nvSpPr>
        <p:spPr>
          <a:xfrm>
            <a:off x="6348750" y="5426700"/>
            <a:ext cx="1423500" cy="2121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7" descr="http://izquotes.com/quotes-pictures/quote-enlightenment-is-man-s-emergence-from-his-self-imposed-nonage-nonage-is-the-inability-to-use-one-s-immanuel-kant-345626.jpg"/>
          <p:cNvPicPr preferRelativeResize="0"/>
          <p:nvPr/>
        </p:nvPicPr>
        <p:blipFill rotWithShape="1">
          <a:blip r:embed="rId3">
            <a:alphaModFix/>
          </a:blip>
          <a:srcRect/>
          <a:stretch/>
        </p:blipFill>
        <p:spPr>
          <a:xfrm>
            <a:off x="187325" y="84137"/>
            <a:ext cx="8816975" cy="5735637"/>
          </a:xfrm>
          <a:prstGeom prst="rect">
            <a:avLst/>
          </a:prstGeom>
          <a:noFill/>
          <a:ln>
            <a:noFill/>
          </a:ln>
        </p:spPr>
      </p:pic>
      <p:sp>
        <p:nvSpPr>
          <p:cNvPr id="274" name="Google Shape;274;p27"/>
          <p:cNvSpPr txBox="1"/>
          <p:nvPr/>
        </p:nvSpPr>
        <p:spPr>
          <a:xfrm>
            <a:off x="4572000" y="5837237"/>
            <a:ext cx="4572000"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a:solidFill>
                  <a:schemeClr val="dk1"/>
                </a:solidFill>
                <a:latin typeface="Times New Roman"/>
                <a:ea typeface="Times New Roman"/>
                <a:cs typeface="Times New Roman"/>
                <a:sym typeface="Times New Roman"/>
              </a:rPr>
              <a:t>http://izquotes.com/quotes-pictures/quote-enlightenment-is-man-s-emergence-from-his-self-imposed-nonage-nonage-is-the-inability-to-use-one-s-immanuel-kant-345626.jpg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8"/>
          <p:cNvSpPr txBox="1">
            <a:spLocks noGrp="1"/>
          </p:cNvSpPr>
          <p:nvPr>
            <p:ph type="title"/>
          </p:nvPr>
        </p:nvSpPr>
        <p:spPr>
          <a:xfrm>
            <a:off x="685800" y="228150"/>
            <a:ext cx="7772400" cy="102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Many Westerners turn to a religious belief known as Deism.</a:t>
            </a:r>
            <a:endParaRPr/>
          </a:p>
        </p:txBody>
      </p:sp>
      <p:sp>
        <p:nvSpPr>
          <p:cNvPr id="280" name="Google Shape;280;p28"/>
          <p:cNvSpPr txBox="1">
            <a:spLocks noGrp="1"/>
          </p:cNvSpPr>
          <p:nvPr>
            <p:ph type="body" idx="1"/>
          </p:nvPr>
        </p:nvSpPr>
        <p:spPr>
          <a:xfrm>
            <a:off x="4572000" y="1453250"/>
            <a:ext cx="3810000" cy="4809900"/>
          </a:xfrm>
          <a:prstGeom prst="rect">
            <a:avLst/>
          </a:prstGeom>
          <a:noFill/>
          <a:ln>
            <a:noFill/>
          </a:ln>
        </p:spPr>
        <p:txBody>
          <a:bodyPr spcFirstLastPara="1" wrap="square" lIns="91425" tIns="45700" rIns="91425" bIns="45700" anchor="t" anchorCtr="0">
            <a:noAutofit/>
          </a:bodyPr>
          <a:lstStyle/>
          <a:p>
            <a:pPr marL="342900" lvl="0" indent="-279400" algn="l" rtl="0">
              <a:lnSpc>
                <a:spcPct val="90000"/>
              </a:lnSpc>
              <a:spcBef>
                <a:spcPts val="0"/>
              </a:spcBef>
              <a:spcAft>
                <a:spcPts val="0"/>
              </a:spcAft>
              <a:buClr>
                <a:schemeClr val="dk1"/>
              </a:buClr>
              <a:buSzPts val="3000"/>
              <a:buFont typeface="Times New Roman"/>
              <a:buChar char="•"/>
            </a:pPr>
            <a:r>
              <a:rPr lang="en-US" sz="3000" b="0" i="0" u="none">
                <a:solidFill>
                  <a:schemeClr val="dk1"/>
                </a:solidFill>
                <a:latin typeface="Times New Roman"/>
                <a:ea typeface="Times New Roman"/>
                <a:cs typeface="Times New Roman"/>
                <a:sym typeface="Times New Roman"/>
              </a:rPr>
              <a:t>Deism is the idea that God created the universe and then “left” man to figure out the laws of the universe.</a:t>
            </a:r>
            <a:endParaRPr sz="3000" b="0" i="0" u="none">
              <a:solidFill>
                <a:schemeClr val="dk1"/>
              </a:solidFill>
              <a:latin typeface="Times New Roman"/>
              <a:ea typeface="Times New Roman"/>
              <a:cs typeface="Times New Roman"/>
              <a:sym typeface="Times New Roman"/>
            </a:endParaRPr>
          </a:p>
          <a:p>
            <a:pPr marL="342900" lvl="0" indent="-279400" algn="l" rtl="0">
              <a:lnSpc>
                <a:spcPct val="90000"/>
              </a:lnSpc>
              <a:spcBef>
                <a:spcPts val="0"/>
              </a:spcBef>
              <a:spcAft>
                <a:spcPts val="0"/>
              </a:spcAft>
              <a:buSzPts val="3000"/>
              <a:buChar char="•"/>
            </a:pPr>
            <a:r>
              <a:rPr lang="en-US" sz="3000"/>
              <a:t>The early modern world takes a major step to materialism (focused on this world) and secularism (non-religious).</a:t>
            </a:r>
            <a:endParaRPr sz="3000"/>
          </a:p>
        </p:txBody>
      </p:sp>
      <p:pic>
        <p:nvPicPr>
          <p:cNvPr id="281" name="Google Shape;281;p28" descr="http://www.decor-medley.com/image-files/grandfather-clock-diagram.gif"/>
          <p:cNvPicPr preferRelativeResize="0">
            <a:picLocks noGrp="1"/>
          </p:cNvPicPr>
          <p:nvPr>
            <p:ph type="clipArt" idx="2"/>
          </p:nvPr>
        </p:nvPicPr>
        <p:blipFill rotWithShape="1">
          <a:blip r:embed="rId3">
            <a:alphaModFix/>
          </a:blip>
          <a:srcRect/>
          <a:stretch/>
        </p:blipFill>
        <p:spPr>
          <a:xfrm>
            <a:off x="1365250" y="1981200"/>
            <a:ext cx="2449512" cy="4114800"/>
          </a:xfrm>
          <a:prstGeom prst="rect">
            <a:avLst/>
          </a:prstGeom>
          <a:noFill/>
          <a:ln>
            <a:noFill/>
          </a:ln>
        </p:spPr>
      </p:pic>
      <p:sp>
        <p:nvSpPr>
          <p:cNvPr id="282" name="Google Shape;282;p28"/>
          <p:cNvSpPr txBox="1"/>
          <p:nvPr/>
        </p:nvSpPr>
        <p:spPr>
          <a:xfrm>
            <a:off x="990600" y="6172200"/>
            <a:ext cx="3001962" cy="2444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a:solidFill>
                  <a:schemeClr val="dk1"/>
                </a:solidFill>
                <a:latin typeface="Times New Roman"/>
                <a:ea typeface="Times New Roman"/>
                <a:cs typeface="Times New Roman"/>
                <a:sym typeface="Times New Roman"/>
              </a:rPr>
              <a:t>http://www.decor-medley.com/grandfather-clocks.html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6172200" y="228600"/>
            <a:ext cx="2743200" cy="586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400"/>
              <a:buFont typeface="Times New Roman"/>
              <a:buNone/>
            </a:pPr>
            <a:r>
              <a:rPr lang="en-US" sz="2400" b="0" i="0" u="none">
                <a:solidFill>
                  <a:schemeClr val="dk2"/>
                </a:solidFill>
                <a:latin typeface="Times New Roman"/>
                <a:ea typeface="Times New Roman"/>
                <a:cs typeface="Times New Roman"/>
                <a:sym typeface="Times New Roman"/>
              </a:rPr>
              <a:t>“The Renaissance and the Reformation facilitated the breakdown of the medieval worldview.  In the mid-1500’s, a profound shift in scientific thinking brought about the final break with Europe’s medieval past.”  (Ellis 434)</a:t>
            </a:r>
            <a:endParaRPr/>
          </a:p>
        </p:txBody>
      </p:sp>
      <p:pic>
        <p:nvPicPr>
          <p:cNvPr id="116" name="Google Shape;116;p4" descr="http://www.historyonthenet.com/sites/default/files/styles/adaptive/public/Middle_Ages-blarge.jpg?itok=D43T0VsJ"/>
          <p:cNvPicPr preferRelativeResize="0"/>
          <p:nvPr/>
        </p:nvPicPr>
        <p:blipFill rotWithShape="1">
          <a:blip r:embed="rId3">
            <a:alphaModFix/>
          </a:blip>
          <a:srcRect/>
          <a:stretch/>
        </p:blipFill>
        <p:spPr>
          <a:xfrm>
            <a:off x="304800" y="228600"/>
            <a:ext cx="3429000" cy="3429000"/>
          </a:xfrm>
          <a:prstGeom prst="rect">
            <a:avLst/>
          </a:prstGeom>
          <a:noFill/>
          <a:ln>
            <a:noFill/>
          </a:ln>
        </p:spPr>
      </p:pic>
      <p:sp>
        <p:nvSpPr>
          <p:cNvPr id="117" name="Google Shape;117;p4"/>
          <p:cNvSpPr txBox="1"/>
          <p:nvPr/>
        </p:nvSpPr>
        <p:spPr>
          <a:xfrm>
            <a:off x="4038600" y="228600"/>
            <a:ext cx="3352800"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http://www.historyonthenet.com/sites/default/files/styles/adaptive/public/Middle_Ages-blarge.jpg?itok=D43T0VsJ</a:t>
            </a:r>
            <a:endParaRPr/>
          </a:p>
        </p:txBody>
      </p:sp>
      <p:pic>
        <p:nvPicPr>
          <p:cNvPr id="118" name="Google Shape;118;p4" descr="http://images.atelier.net/sites/default/files/imagecache/scale_crop_587_310/articles/422845/atelier-science-trouve-un-second-souffle-crowdfunding.jpg"/>
          <p:cNvPicPr preferRelativeResize="0"/>
          <p:nvPr/>
        </p:nvPicPr>
        <p:blipFill rotWithShape="1">
          <a:blip r:embed="rId4">
            <a:alphaModFix/>
          </a:blip>
          <a:srcRect/>
          <a:stretch/>
        </p:blipFill>
        <p:spPr>
          <a:xfrm>
            <a:off x="609600" y="3352800"/>
            <a:ext cx="5591175" cy="2952750"/>
          </a:xfrm>
          <a:prstGeom prst="rect">
            <a:avLst/>
          </a:prstGeom>
          <a:noFill/>
          <a:ln>
            <a:noFill/>
          </a:ln>
        </p:spPr>
      </p:pic>
      <p:sp>
        <p:nvSpPr>
          <p:cNvPr id="119" name="Google Shape;119;p4"/>
          <p:cNvSpPr txBox="1"/>
          <p:nvPr/>
        </p:nvSpPr>
        <p:spPr>
          <a:xfrm>
            <a:off x="4037012" y="2203450"/>
            <a:ext cx="12192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http://images.atelier.net/sites/default/files/imagecache/scale_crop_587_310/articles/422845/atelier-science-trouve-un-second-souffle-crowdfunding.jpg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304800" y="381000"/>
            <a:ext cx="7772400" cy="5791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Times New Roman"/>
              <a:buNone/>
            </a:pPr>
            <a:r>
              <a:rPr lang="en-US" sz="3600" b="0" i="0" u="none">
                <a:solidFill>
                  <a:schemeClr val="dk2"/>
                </a:solidFill>
                <a:latin typeface="Times New Roman"/>
                <a:ea typeface="Times New Roman"/>
                <a:cs typeface="Times New Roman"/>
                <a:sym typeface="Times New Roman"/>
              </a:rPr>
              <a:t>The Scientific Revolution led to</a:t>
            </a:r>
            <a:br>
              <a:rPr lang="en-US" sz="3600" b="0" i="0" u="none">
                <a:solidFill>
                  <a:schemeClr val="dk2"/>
                </a:solidFill>
                <a:latin typeface="Times New Roman"/>
                <a:ea typeface="Times New Roman"/>
                <a:cs typeface="Times New Roman"/>
                <a:sym typeface="Times New Roman"/>
              </a:rPr>
            </a:br>
            <a:r>
              <a:rPr lang="en-US" sz="3600" b="0" i="0" u="none">
                <a:solidFill>
                  <a:schemeClr val="dk2"/>
                </a:solidFill>
                <a:latin typeface="Times New Roman"/>
                <a:ea typeface="Times New Roman"/>
                <a:cs typeface="Times New Roman"/>
                <a:sym typeface="Times New Roman"/>
              </a:rPr>
              <a:t>the belief that </a:t>
            </a:r>
            <a:r>
              <a:rPr lang="en-US" sz="3600" b="1" i="0" u="none">
                <a:solidFill>
                  <a:schemeClr val="dk2"/>
                </a:solidFill>
                <a:latin typeface="Times New Roman"/>
                <a:ea typeface="Times New Roman"/>
                <a:cs typeface="Times New Roman"/>
                <a:sym typeface="Times New Roman"/>
              </a:rPr>
              <a:t>universal (i.e., they apply everywhere) laws governed the universe </a:t>
            </a:r>
            <a:r>
              <a:rPr lang="en-US" sz="3600" b="0" i="0" u="none">
                <a:solidFill>
                  <a:schemeClr val="dk2"/>
                </a:solidFill>
                <a:latin typeface="Times New Roman"/>
                <a:ea typeface="Times New Roman"/>
                <a:cs typeface="Times New Roman"/>
                <a:sym typeface="Times New Roman"/>
              </a:rPr>
              <a:t>and to</a:t>
            </a:r>
            <a:br>
              <a:rPr lang="en-US" sz="3600" b="0" i="0" u="none">
                <a:solidFill>
                  <a:schemeClr val="dk2"/>
                </a:solidFill>
                <a:latin typeface="Times New Roman"/>
                <a:ea typeface="Times New Roman"/>
                <a:cs typeface="Times New Roman"/>
                <a:sym typeface="Times New Roman"/>
              </a:rPr>
            </a:br>
            <a:r>
              <a:rPr lang="en-US" sz="3600" b="0" i="0" u="none">
                <a:solidFill>
                  <a:schemeClr val="dk2"/>
                </a:solidFill>
                <a:latin typeface="Times New Roman"/>
                <a:ea typeface="Times New Roman"/>
                <a:cs typeface="Times New Roman"/>
                <a:sym typeface="Times New Roman"/>
              </a:rPr>
              <a:t>the belief that nature (non-human and human) could be known by people.</a:t>
            </a:r>
            <a:br>
              <a:rPr lang="en-US" sz="3600" b="0" i="0" u="none">
                <a:solidFill>
                  <a:schemeClr val="dk2"/>
                </a:solidFill>
                <a:latin typeface="Times New Roman"/>
                <a:ea typeface="Times New Roman"/>
                <a:cs typeface="Times New Roman"/>
                <a:sym typeface="Times New Roman"/>
              </a:rPr>
            </a:b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0"/>
          <p:cNvSpPr txBox="1">
            <a:spLocks noGrp="1"/>
          </p:cNvSpPr>
          <p:nvPr>
            <p:ph type="title"/>
          </p:nvPr>
        </p:nvSpPr>
        <p:spPr>
          <a:xfrm>
            <a:off x="3810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What contributed to scientific thinking in the Western World?</a:t>
            </a:r>
            <a:endParaRPr/>
          </a:p>
        </p:txBody>
      </p:sp>
      <p:sp>
        <p:nvSpPr>
          <p:cNvPr id="130" name="Google Shape;130;p10"/>
          <p:cNvSpPr txBox="1">
            <a:spLocks noGrp="1"/>
          </p:cNvSpPr>
          <p:nvPr>
            <p:ph type="body" idx="1"/>
          </p:nvPr>
        </p:nvSpPr>
        <p:spPr>
          <a:xfrm>
            <a:off x="685800" y="2057400"/>
            <a:ext cx="38100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The Medieval Catholic Scholastics said you could use faith, reason, and observation.</a:t>
            </a:r>
            <a:endParaRPr/>
          </a:p>
          <a:p>
            <a:pPr marL="342900" lvl="0" indent="-342900" algn="l" rtl="0">
              <a:lnSpc>
                <a:spcPct val="9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Thomas Aquinas had five “rational proofs” for God.  For example, all things are moving, so there must be a first mover.</a:t>
            </a:r>
            <a:endParaRPr/>
          </a:p>
          <a:p>
            <a:pPr marL="342900" lvl="0" indent="-342900" algn="l" rtl="0">
              <a:lnSpc>
                <a:spcPct val="9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Can you justify or critique this thinking?</a:t>
            </a:r>
            <a:endParaRPr/>
          </a:p>
        </p:txBody>
      </p:sp>
      <p:pic>
        <p:nvPicPr>
          <p:cNvPr id="131" name="Google Shape;131;p10" descr="C:\Documents and Settings\user.D8183JN-KCBK48W\My Documents\My Pictures\scientific rev\Thomas%20Aquinas.jpg"/>
          <p:cNvPicPr preferRelativeResize="0">
            <a:picLocks noGrp="1"/>
          </p:cNvPicPr>
          <p:nvPr>
            <p:ph type="clipArt" idx="2"/>
          </p:nvPr>
        </p:nvPicPr>
        <p:blipFill rotWithShape="1">
          <a:blip r:embed="rId3">
            <a:alphaModFix/>
          </a:blip>
          <a:srcRect/>
          <a:stretch/>
        </p:blipFill>
        <p:spPr>
          <a:xfrm>
            <a:off x="5202237" y="1981200"/>
            <a:ext cx="2700337" cy="4114800"/>
          </a:xfrm>
          <a:prstGeom prst="rect">
            <a:avLst/>
          </a:prstGeom>
          <a:noFill/>
          <a:ln>
            <a:noFill/>
          </a:ln>
        </p:spPr>
      </p:pic>
      <p:sp>
        <p:nvSpPr>
          <p:cNvPr id="132" name="Google Shape;132;p10"/>
          <p:cNvSpPr txBox="1"/>
          <p:nvPr/>
        </p:nvSpPr>
        <p:spPr>
          <a:xfrm>
            <a:off x="3276600" y="6324600"/>
            <a:ext cx="5584825"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http://www.ericscheske.com/blog/wp-content/uploads/2008/09/Thomas%20Aquinas.jpg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p:tgtEl>
                                          <p:spTgt spid="13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0">
                                            <p:txEl>
                                              <p:pRg st="0" end="0"/>
                                            </p:txEl>
                                          </p:spTgt>
                                        </p:tgtEl>
                                        <p:attrNameLst>
                                          <p:attrName>style.visibility</p:attrName>
                                        </p:attrNameLst>
                                      </p:cBhvr>
                                      <p:to>
                                        <p:strVal val="visible"/>
                                      </p:to>
                                    </p:set>
                                    <p:anim calcmode="lin" valueType="num">
                                      <p:cBhvr additive="base">
                                        <p:cTn id="12" dur="500"/>
                                        <p:tgtEl>
                                          <p:spTgt spid="13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0">
                                            <p:txEl>
                                              <p:pRg st="1" end="1"/>
                                            </p:txEl>
                                          </p:spTgt>
                                        </p:tgtEl>
                                        <p:attrNameLst>
                                          <p:attrName>style.visibility</p:attrName>
                                        </p:attrNameLst>
                                      </p:cBhvr>
                                      <p:to>
                                        <p:strVal val="visible"/>
                                      </p:to>
                                    </p:set>
                                    <p:anim calcmode="lin" valueType="num">
                                      <p:cBhvr additive="base">
                                        <p:cTn id="17" dur="500"/>
                                        <p:tgtEl>
                                          <p:spTgt spid="13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30">
                                            <p:txEl>
                                              <p:pRg st="2" end="2"/>
                                            </p:txEl>
                                          </p:spTgt>
                                        </p:tgtEl>
                                        <p:attrNameLst>
                                          <p:attrName>style.visibility</p:attrName>
                                        </p:attrNameLst>
                                      </p:cBhvr>
                                      <p:to>
                                        <p:strVal val="visible"/>
                                      </p:to>
                                    </p:set>
                                    <p:anim calcmode="lin" valueType="num">
                                      <p:cBhvr additive="base">
                                        <p:cTn id="22" dur="500"/>
                                        <p:tgtEl>
                                          <p:spTgt spid="130">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1"/>
          <p:cNvSpPr txBox="1">
            <a:spLocks noGrp="1"/>
          </p:cNvSpPr>
          <p:nvPr>
            <p:ph type="title"/>
          </p:nvPr>
        </p:nvSpPr>
        <p:spPr>
          <a:xfrm>
            <a:off x="228600" y="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What contributed to scientific thinking in the Western World?</a:t>
            </a:r>
            <a:endParaRPr/>
          </a:p>
        </p:txBody>
      </p:sp>
      <p:sp>
        <p:nvSpPr>
          <p:cNvPr id="138" name="Google Shape;138;p11"/>
          <p:cNvSpPr txBox="1">
            <a:spLocks noGrp="1"/>
          </p:cNvSpPr>
          <p:nvPr>
            <p:ph type="body" idx="1"/>
          </p:nvPr>
        </p:nvSpPr>
        <p:spPr>
          <a:xfrm>
            <a:off x="4648200" y="1447800"/>
            <a:ext cx="3810000" cy="4648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The Renaissance brought more money, the rise of the middle class, stronger governments and more education.</a:t>
            </a:r>
            <a:endParaRPr/>
          </a:p>
          <a:p>
            <a:pPr marL="342900" lvl="0" indent="-342900" algn="l" rtl="0">
              <a:lnSpc>
                <a:spcPct val="9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The Reformation showed that people could think more differently</a:t>
            </a:r>
            <a:r>
              <a:rPr lang="en-US" sz="2400"/>
              <a:t> as they developed new sects of Christianity and that they could even challenge Christian teachings and the Catholic Church.</a:t>
            </a:r>
            <a:endParaRPr/>
          </a:p>
          <a:p>
            <a:pPr marL="342900" lvl="0" indent="0" algn="l" rtl="0">
              <a:lnSpc>
                <a:spcPct val="90000"/>
              </a:lnSpc>
              <a:spcBef>
                <a:spcPts val="480"/>
              </a:spcBef>
              <a:spcAft>
                <a:spcPts val="0"/>
              </a:spcAft>
              <a:buNone/>
            </a:pPr>
            <a:endParaRPr/>
          </a:p>
        </p:txBody>
      </p:sp>
      <p:pic>
        <p:nvPicPr>
          <p:cNvPr id="139" name="Google Shape;139;p11" descr="C:\Documents and Settings\user.D8183JN-KCBK48W\My Documents\My Pictures\scientific rev\more.jpg"/>
          <p:cNvPicPr preferRelativeResize="0">
            <a:picLocks noGrp="1"/>
          </p:cNvPicPr>
          <p:nvPr>
            <p:ph type="clipArt" idx="2"/>
          </p:nvPr>
        </p:nvPicPr>
        <p:blipFill rotWithShape="1">
          <a:blip r:embed="rId3">
            <a:alphaModFix/>
          </a:blip>
          <a:srcRect/>
          <a:stretch/>
        </p:blipFill>
        <p:spPr>
          <a:xfrm>
            <a:off x="1047750" y="1981200"/>
            <a:ext cx="3086100" cy="4114800"/>
          </a:xfrm>
          <a:prstGeom prst="rect">
            <a:avLst/>
          </a:prstGeom>
          <a:noFill/>
          <a:ln>
            <a:noFill/>
          </a:ln>
        </p:spPr>
      </p:pic>
      <p:sp>
        <p:nvSpPr>
          <p:cNvPr id="140" name="Google Shape;140;p11"/>
          <p:cNvSpPr txBox="1"/>
          <p:nvPr/>
        </p:nvSpPr>
        <p:spPr>
          <a:xfrm>
            <a:off x="76200" y="6477000"/>
            <a:ext cx="4973637"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http://english.uchicago.edu/graduate/british/images/renaissance.jpg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500"/>
                                        <p:tgtEl>
                                          <p:spTgt spid="13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8">
                                            <p:txEl>
                                              <p:pRg st="0" end="0"/>
                                            </p:txEl>
                                          </p:spTgt>
                                        </p:tgtEl>
                                        <p:attrNameLst>
                                          <p:attrName>style.visibility</p:attrName>
                                        </p:attrNameLst>
                                      </p:cBhvr>
                                      <p:to>
                                        <p:strVal val="visible"/>
                                      </p:to>
                                    </p:set>
                                    <p:anim calcmode="lin" valueType="num">
                                      <p:cBhvr additive="base">
                                        <p:cTn id="12" dur="500"/>
                                        <p:tgtEl>
                                          <p:spTgt spid="13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8">
                                            <p:txEl>
                                              <p:pRg st="1" end="1"/>
                                            </p:txEl>
                                          </p:spTgt>
                                        </p:tgtEl>
                                        <p:attrNameLst>
                                          <p:attrName>style.visibility</p:attrName>
                                        </p:attrNameLst>
                                      </p:cBhvr>
                                      <p:to>
                                        <p:strVal val="visible"/>
                                      </p:to>
                                    </p:set>
                                    <p:anim calcmode="lin" valueType="num">
                                      <p:cBhvr additive="base">
                                        <p:cTn id="17" dur="500"/>
                                        <p:tgtEl>
                                          <p:spTgt spid="13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38">
                                            <p:txEl>
                                              <p:pRg st="2" end="2"/>
                                            </p:txEl>
                                          </p:spTgt>
                                        </p:tgtEl>
                                        <p:attrNameLst>
                                          <p:attrName>style.visibility</p:attrName>
                                        </p:attrNameLst>
                                      </p:cBhvr>
                                      <p:to>
                                        <p:strVal val="visible"/>
                                      </p:to>
                                    </p:set>
                                    <p:anim calcmode="lin" valueType="num">
                                      <p:cBhvr additive="base">
                                        <p:cTn id="22" dur="500"/>
                                        <p:tgtEl>
                                          <p:spTgt spid="138">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How would you philosophically prove that you exist?</a:t>
            </a:r>
            <a:endParaRPr/>
          </a:p>
        </p:txBody>
      </p:sp>
      <p:sp>
        <p:nvSpPr>
          <p:cNvPr id="146" name="Google Shape;146;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Work with a shoulder partner to answer this question.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3"/>
          <p:cNvSpPr txBox="1">
            <a:spLocks noGrp="1"/>
          </p:cNvSpPr>
          <p:nvPr>
            <p:ph type="title"/>
          </p:nvPr>
        </p:nvSpPr>
        <p:spPr>
          <a:xfrm>
            <a:off x="22225" y="152400"/>
            <a:ext cx="3940175" cy="1676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Times New Roman"/>
              <a:buNone/>
            </a:pPr>
            <a:r>
              <a:rPr lang="en-US" sz="2800" b="0" i="0" u="none">
                <a:solidFill>
                  <a:schemeClr val="dk2"/>
                </a:solidFill>
                <a:latin typeface="Times New Roman"/>
                <a:ea typeface="Times New Roman"/>
                <a:cs typeface="Times New Roman"/>
                <a:sym typeface="Times New Roman"/>
              </a:rPr>
              <a:t>Descartes…one of the first rationalists (used his reason) of the Scientific Revolution</a:t>
            </a:r>
            <a:endParaRPr/>
          </a:p>
        </p:txBody>
      </p:sp>
      <p:sp>
        <p:nvSpPr>
          <p:cNvPr id="152" name="Google Shape;152;p13"/>
          <p:cNvSpPr txBox="1">
            <a:spLocks noGrp="1"/>
          </p:cNvSpPr>
          <p:nvPr>
            <p:ph type="body" idx="1"/>
          </p:nvPr>
        </p:nvSpPr>
        <p:spPr>
          <a:xfrm>
            <a:off x="4648200" y="304800"/>
            <a:ext cx="3810000" cy="5029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Rene Descartes believed he had to get rid of all his previous knowledge, biases, and ideas to start thinking rationally.  What biases would you have to get rid of?</a:t>
            </a:r>
            <a:endParaRPr/>
          </a:p>
          <a:p>
            <a:pPr marL="342900" lvl="0" indent="-342900" algn="l" rtl="0">
              <a:lnSpc>
                <a:spcPct val="90000"/>
              </a:lnSpc>
              <a:spcBef>
                <a:spcPts val="480"/>
              </a:spcBef>
              <a:spcAft>
                <a:spcPts val="0"/>
              </a:spcAft>
              <a:buClr>
                <a:schemeClr val="dk1"/>
              </a:buClr>
              <a:buSzPts val="2400"/>
              <a:buFont typeface="Times New Roman"/>
              <a:buChar char="•"/>
            </a:pPr>
            <a:r>
              <a:rPr lang="en-US" sz="2400" b="0" i="0" u="sng">
                <a:solidFill>
                  <a:schemeClr val="dk1"/>
                </a:solidFill>
                <a:latin typeface="Times New Roman"/>
                <a:ea typeface="Times New Roman"/>
                <a:cs typeface="Times New Roman"/>
                <a:sym typeface="Times New Roman"/>
              </a:rPr>
              <a:t>He concluded by saying, “I think, therefore I am.”</a:t>
            </a:r>
            <a:r>
              <a:rPr lang="en-US" sz="2400" b="0" i="0" u="none">
                <a:solidFill>
                  <a:schemeClr val="dk1"/>
                </a:solidFill>
                <a:latin typeface="Times New Roman"/>
                <a:ea typeface="Times New Roman"/>
                <a:cs typeface="Times New Roman"/>
                <a:sym typeface="Times New Roman"/>
              </a:rPr>
              <a:t>  Why do you think he reached this conclusion?  </a:t>
            </a:r>
            <a:endParaRPr/>
          </a:p>
          <a:p>
            <a:pPr marL="342900" lvl="0" indent="-342900" algn="l" rtl="0">
              <a:lnSpc>
                <a:spcPct val="90000"/>
              </a:lnSpc>
              <a:spcBef>
                <a:spcPts val="480"/>
              </a:spcBef>
              <a:spcAft>
                <a:spcPts val="0"/>
              </a:spcAft>
              <a:buClr>
                <a:schemeClr val="dk1"/>
              </a:buClr>
              <a:buSzPts val="2400"/>
              <a:buFont typeface="Times New Roman"/>
              <a:buChar char="•"/>
            </a:pPr>
            <a:r>
              <a:rPr lang="en-US" sz="2400" b="0" i="0" u="sng">
                <a:solidFill>
                  <a:schemeClr val="dk1"/>
                </a:solidFill>
                <a:latin typeface="Times New Roman"/>
                <a:ea typeface="Times New Roman"/>
                <a:cs typeface="Times New Roman"/>
                <a:sym typeface="Times New Roman"/>
              </a:rPr>
              <a:t>Based on his quote, what is the only thing Descartes trusted?</a:t>
            </a:r>
            <a:endParaRPr/>
          </a:p>
          <a:p>
            <a:pPr marL="342900" lvl="0" indent="-190500" algn="l" rtl="0">
              <a:spcBef>
                <a:spcPts val="480"/>
              </a:spcBef>
              <a:spcAft>
                <a:spcPts val="0"/>
              </a:spcAft>
              <a:buClr>
                <a:schemeClr val="dk1"/>
              </a:buClr>
              <a:buSzPts val="2400"/>
              <a:buFont typeface="Times New Roman"/>
              <a:buNone/>
            </a:pPr>
            <a:endParaRPr sz="2400" b="0" i="0" u="sng">
              <a:solidFill>
                <a:schemeClr val="dk1"/>
              </a:solidFill>
              <a:latin typeface="Times New Roman"/>
              <a:ea typeface="Times New Roman"/>
              <a:cs typeface="Times New Roman"/>
              <a:sym typeface="Times New Roman"/>
            </a:endParaRPr>
          </a:p>
        </p:txBody>
      </p:sp>
      <p:pic>
        <p:nvPicPr>
          <p:cNvPr id="153" name="Google Shape;153;p13" descr="C:\Documents and Settings\USER\My Documents\My Pictures\Descartes.jpg"/>
          <p:cNvPicPr preferRelativeResize="0">
            <a:picLocks noGrp="1"/>
          </p:cNvPicPr>
          <p:nvPr>
            <p:ph type="clipArt" idx="2"/>
          </p:nvPr>
        </p:nvPicPr>
        <p:blipFill rotWithShape="1">
          <a:blip r:embed="rId3">
            <a:alphaModFix/>
          </a:blip>
          <a:srcRect/>
          <a:stretch/>
        </p:blipFill>
        <p:spPr>
          <a:xfrm>
            <a:off x="903287" y="1981200"/>
            <a:ext cx="3373437" cy="4114800"/>
          </a:xfrm>
          <a:prstGeom prst="rect">
            <a:avLst/>
          </a:prstGeom>
          <a:noFill/>
          <a:ln>
            <a:noFill/>
          </a:ln>
        </p:spPr>
      </p:pic>
      <p:sp>
        <p:nvSpPr>
          <p:cNvPr id="154" name="Google Shape;154;p13"/>
          <p:cNvSpPr txBox="1"/>
          <p:nvPr/>
        </p:nvSpPr>
        <p:spPr>
          <a:xfrm>
            <a:off x="762000" y="6324600"/>
            <a:ext cx="3886200"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http://faculty.uml.edu/enelson/images/Descartes.jpg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 calcmode="lin" valueType="num">
                                      <p:cBhvr additive="base">
                                        <p:cTn id="7" dur="500"/>
                                        <p:tgtEl>
                                          <p:spTgt spid="1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 calcmode="lin" valueType="num">
                                      <p:cBhvr additive="base">
                                        <p:cTn id="12" dur="500"/>
                                        <p:tgtEl>
                                          <p:spTgt spid="1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52">
                                            <p:txEl>
                                              <p:pRg st="2" end="2"/>
                                            </p:txEl>
                                          </p:spTgt>
                                        </p:tgtEl>
                                        <p:attrNameLst>
                                          <p:attrName>style.visibility</p:attrName>
                                        </p:attrNameLst>
                                      </p:cBhvr>
                                      <p:to>
                                        <p:strVal val="visible"/>
                                      </p:to>
                                    </p:set>
                                    <p:anim calcmode="lin" valueType="num">
                                      <p:cBhvr additive="base">
                                        <p:cTn id="17" dur="500"/>
                                        <p:tgtEl>
                                          <p:spTgt spid="1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52">
                                            <p:txEl>
                                              <p:pRg st="3" end="3"/>
                                            </p:txEl>
                                          </p:spTgt>
                                        </p:tgtEl>
                                        <p:attrNameLst>
                                          <p:attrName>style.visibility</p:attrName>
                                        </p:attrNameLst>
                                      </p:cBhvr>
                                      <p:to>
                                        <p:strVal val="visible"/>
                                      </p:to>
                                    </p:set>
                                    <p:anim calcmode="lin" valueType="num">
                                      <p:cBhvr additive="base">
                                        <p:cTn id="22" dur="500"/>
                                        <p:tgtEl>
                                          <p:spTgt spid="15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A New Type of Reasoning</a:t>
            </a:r>
            <a:endParaRPr/>
          </a:p>
        </p:txBody>
      </p:sp>
      <p:sp>
        <p:nvSpPr>
          <p:cNvPr id="160" name="Google Shape;160;p14"/>
          <p:cNvSpPr txBox="1">
            <a:spLocks noGrp="1"/>
          </p:cNvSpPr>
          <p:nvPr>
            <p:ph type="body" idx="1"/>
          </p:nvPr>
        </p:nvSpPr>
        <p:spPr>
          <a:xfrm>
            <a:off x="381000" y="1828800"/>
            <a:ext cx="3810000" cy="4114800"/>
          </a:xfrm>
          <a:prstGeom prst="rect">
            <a:avLst/>
          </a:prstGeom>
          <a:noFill/>
          <a:ln>
            <a:noFill/>
          </a:ln>
        </p:spPr>
        <p:txBody>
          <a:bodyPr spcFirstLastPara="1" wrap="square" lIns="91425" tIns="45700" rIns="91425" bIns="45700" anchor="t" anchorCtr="0">
            <a:noAutofit/>
          </a:bodyPr>
          <a:lstStyle/>
          <a:p>
            <a:pPr marL="742950" lvl="1" indent="-28575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a:t>
            </a:r>
            <a:endParaRPr/>
          </a:p>
        </p:txBody>
      </p:sp>
      <p:sp>
        <p:nvSpPr>
          <p:cNvPr id="161" name="Google Shape;161;p14"/>
          <p:cNvSpPr txBox="1">
            <a:spLocks noGrp="1"/>
          </p:cNvSpPr>
          <p:nvPr>
            <p:ph type="body" idx="1"/>
          </p:nvPr>
        </p:nvSpPr>
        <p:spPr>
          <a:xfrm>
            <a:off x="4495800" y="1752600"/>
            <a:ext cx="38100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Times New Roman"/>
              <a:buChar char="•"/>
            </a:pPr>
            <a:r>
              <a:rPr lang="en-US" sz="2400" b="0" i="0" u="sng">
                <a:solidFill>
                  <a:schemeClr val="dk1"/>
                </a:solidFill>
                <a:latin typeface="Times New Roman"/>
                <a:ea typeface="Times New Roman"/>
                <a:cs typeface="Times New Roman"/>
                <a:sym typeface="Times New Roman"/>
              </a:rPr>
              <a:t>Inductive Reasoning</a:t>
            </a:r>
            <a:endParaRPr/>
          </a:p>
          <a:p>
            <a:pPr marL="742950" lvl="1" indent="-285750" algn="l" rtl="0">
              <a:lnSpc>
                <a:spcPct val="90000"/>
              </a:lnSpc>
              <a:spcBef>
                <a:spcPts val="400"/>
              </a:spcBef>
              <a:spcAft>
                <a:spcPts val="0"/>
              </a:spcAft>
              <a:buClr>
                <a:schemeClr val="dk1"/>
              </a:buClr>
              <a:buSzPts val="2000"/>
              <a:buFont typeface="Times New Roman"/>
              <a:buChar char="–"/>
            </a:pPr>
            <a:r>
              <a:rPr lang="en-US" sz="2000" b="0" i="0">
                <a:solidFill>
                  <a:schemeClr val="dk1"/>
                </a:solidFill>
                <a:latin typeface="Times New Roman"/>
                <a:ea typeface="Times New Roman"/>
                <a:cs typeface="Times New Roman"/>
                <a:sym typeface="Times New Roman"/>
              </a:rPr>
              <a:t>You observe first without creating a “big idea”.</a:t>
            </a:r>
            <a:endParaRPr/>
          </a:p>
          <a:p>
            <a:pPr marL="742950" lvl="1" indent="-285750" algn="l" rtl="0">
              <a:lnSpc>
                <a:spcPct val="90000"/>
              </a:lnSpc>
              <a:spcBef>
                <a:spcPts val="400"/>
              </a:spcBef>
              <a:spcAft>
                <a:spcPts val="0"/>
              </a:spcAft>
              <a:buClr>
                <a:schemeClr val="dk1"/>
              </a:buClr>
              <a:buSzPts val="2000"/>
              <a:buFont typeface="Times New Roman"/>
              <a:buChar char="–"/>
            </a:pPr>
            <a:r>
              <a:rPr lang="en-US" sz="2000" b="0" i="0">
                <a:solidFill>
                  <a:schemeClr val="dk1"/>
                </a:solidFill>
                <a:latin typeface="Times New Roman"/>
                <a:ea typeface="Times New Roman"/>
                <a:cs typeface="Times New Roman"/>
                <a:sym typeface="Times New Roman"/>
              </a:rPr>
              <a:t>Then you create experiments to test what you see.</a:t>
            </a:r>
            <a:endParaRPr/>
          </a:p>
          <a:p>
            <a:pPr marL="742950" lvl="1" indent="-285750" algn="l" rtl="0">
              <a:lnSpc>
                <a:spcPct val="90000"/>
              </a:lnSpc>
              <a:spcBef>
                <a:spcPts val="400"/>
              </a:spcBef>
              <a:spcAft>
                <a:spcPts val="0"/>
              </a:spcAft>
              <a:buClr>
                <a:schemeClr val="dk1"/>
              </a:buClr>
              <a:buSzPts val="2000"/>
              <a:buFont typeface="Times New Roman"/>
              <a:buChar char="–"/>
            </a:pPr>
            <a:r>
              <a:rPr lang="en-US" sz="2000" b="0" i="0">
                <a:solidFill>
                  <a:schemeClr val="dk1"/>
                </a:solidFill>
                <a:latin typeface="Times New Roman"/>
                <a:ea typeface="Times New Roman"/>
                <a:cs typeface="Times New Roman"/>
                <a:sym typeface="Times New Roman"/>
              </a:rPr>
              <a:t>Then, you form theories based on the evidence you see.</a:t>
            </a:r>
            <a:endParaRPr/>
          </a:p>
          <a:p>
            <a:pPr marL="742950" lvl="1" indent="-285750" algn="l" rtl="0">
              <a:lnSpc>
                <a:spcPct val="90000"/>
              </a:lnSpc>
              <a:spcBef>
                <a:spcPts val="400"/>
              </a:spcBef>
              <a:spcAft>
                <a:spcPts val="0"/>
              </a:spcAft>
              <a:buClr>
                <a:schemeClr val="dk1"/>
              </a:buClr>
              <a:buSzPts val="2000"/>
              <a:buFont typeface="Times New Roman"/>
              <a:buChar char="–"/>
            </a:pPr>
            <a:r>
              <a:rPr lang="en-US" sz="2000" b="0" i="0">
                <a:solidFill>
                  <a:schemeClr val="dk1"/>
                </a:solidFill>
                <a:latin typeface="Times New Roman"/>
                <a:ea typeface="Times New Roman"/>
                <a:cs typeface="Times New Roman"/>
                <a:sym typeface="Times New Roman"/>
              </a:rPr>
              <a:t>Modern scientists use both deductive and inductive reasoning.</a:t>
            </a:r>
            <a:endParaRPr/>
          </a:p>
          <a:p>
            <a:pPr marL="742950" lvl="1" indent="-28575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Pair and Share: Why would they use both?  How do they interpret cause and effect?</a:t>
            </a:r>
            <a:endParaRPr/>
          </a:p>
        </p:txBody>
      </p:sp>
      <p:pic>
        <p:nvPicPr>
          <p:cNvPr id="162" name="Google Shape;162;p14" descr="http://www.aroundtheplanet.org/wp-content/uploads/2008/04/pisa.jpg"/>
          <p:cNvPicPr preferRelativeResize="0"/>
          <p:nvPr/>
        </p:nvPicPr>
        <p:blipFill rotWithShape="1">
          <a:blip r:embed="rId3">
            <a:alphaModFix/>
          </a:blip>
          <a:srcRect/>
          <a:stretch/>
        </p:blipFill>
        <p:spPr>
          <a:xfrm>
            <a:off x="533400" y="1676400"/>
            <a:ext cx="3567112" cy="4751387"/>
          </a:xfrm>
          <a:prstGeom prst="rect">
            <a:avLst/>
          </a:prstGeom>
          <a:noFill/>
          <a:ln>
            <a:noFill/>
          </a:ln>
        </p:spPr>
      </p:pic>
      <p:sp>
        <p:nvSpPr>
          <p:cNvPr id="163" name="Google Shape;163;p14"/>
          <p:cNvSpPr txBox="1"/>
          <p:nvPr/>
        </p:nvSpPr>
        <p:spPr>
          <a:xfrm>
            <a:off x="228600" y="6583362"/>
            <a:ext cx="44577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http://www.aroundtheplanet.org/wp-content/uploads/2008/04/pisa.jpg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 calcmode="lin" valueType="num">
                                      <p:cBhvr additive="base">
                                        <p:cTn id="7" dur="500"/>
                                        <p:tgtEl>
                                          <p:spTgt spid="1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 calcmode="lin" valueType="num">
                                      <p:cBhvr additive="base">
                                        <p:cTn id="12" dur="500"/>
                                        <p:tgtEl>
                                          <p:spTgt spid="1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61">
                                            <p:txEl>
                                              <p:pRg st="2" end="2"/>
                                            </p:txEl>
                                          </p:spTgt>
                                        </p:tgtEl>
                                        <p:attrNameLst>
                                          <p:attrName>style.visibility</p:attrName>
                                        </p:attrNameLst>
                                      </p:cBhvr>
                                      <p:to>
                                        <p:strVal val="visible"/>
                                      </p:to>
                                    </p:set>
                                    <p:anim calcmode="lin" valueType="num">
                                      <p:cBhvr additive="base">
                                        <p:cTn id="17" dur="500"/>
                                        <p:tgtEl>
                                          <p:spTgt spid="1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61">
                                            <p:txEl>
                                              <p:pRg st="3" end="3"/>
                                            </p:txEl>
                                          </p:spTgt>
                                        </p:tgtEl>
                                        <p:attrNameLst>
                                          <p:attrName>style.visibility</p:attrName>
                                        </p:attrNameLst>
                                      </p:cBhvr>
                                      <p:to>
                                        <p:strVal val="visible"/>
                                      </p:to>
                                    </p:set>
                                    <p:anim calcmode="lin" valueType="num">
                                      <p:cBhvr additive="base">
                                        <p:cTn id="22" dur="500"/>
                                        <p:tgtEl>
                                          <p:spTgt spid="16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61">
                                            <p:txEl>
                                              <p:pRg st="4" end="4"/>
                                            </p:txEl>
                                          </p:spTgt>
                                        </p:tgtEl>
                                        <p:attrNameLst>
                                          <p:attrName>style.visibility</p:attrName>
                                        </p:attrNameLst>
                                      </p:cBhvr>
                                      <p:to>
                                        <p:strVal val="visible"/>
                                      </p:to>
                                    </p:set>
                                    <p:anim calcmode="lin" valueType="num">
                                      <p:cBhvr additive="base">
                                        <p:cTn id="27" dur="500"/>
                                        <p:tgtEl>
                                          <p:spTgt spid="16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61">
                                            <p:txEl>
                                              <p:pRg st="5" end="5"/>
                                            </p:txEl>
                                          </p:spTgt>
                                        </p:tgtEl>
                                        <p:attrNameLst>
                                          <p:attrName>style.visibility</p:attrName>
                                        </p:attrNameLst>
                                      </p:cBhvr>
                                      <p:to>
                                        <p:strVal val="visible"/>
                                      </p:to>
                                    </p:set>
                                    <p:anim calcmode="lin" valueType="num">
                                      <p:cBhvr additive="base">
                                        <p:cTn id="32" dur="500"/>
                                        <p:tgtEl>
                                          <p:spTgt spid="16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60">
                                            <p:txEl>
                                              <p:pRg st="0" end="0"/>
                                            </p:txEl>
                                          </p:spTgt>
                                        </p:tgtEl>
                                        <p:attrNameLst>
                                          <p:attrName>style.visibility</p:attrName>
                                        </p:attrNameLst>
                                      </p:cBhvr>
                                      <p:to>
                                        <p:strVal val="visible"/>
                                      </p:to>
                                    </p:set>
                                    <p:anim calcmode="lin" valueType="num">
                                      <p:cBhvr additive="base">
                                        <p:cTn id="37" dur="500"/>
                                        <p:tgtEl>
                                          <p:spTgt spid="16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921</Words>
  <Application>Microsoft Office PowerPoint</Application>
  <PresentationFormat>On-screen Show (4:3)</PresentationFormat>
  <Paragraphs>79</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Times New Roman</vt:lpstr>
      <vt:lpstr>Default Design</vt:lpstr>
      <vt:lpstr>How did Western people  learn to think scientifically?</vt:lpstr>
      <vt:lpstr>Copy these questions…</vt:lpstr>
      <vt:lpstr>“The Renaissance and the Reformation facilitated the breakdown of the medieval worldview.  In the mid-1500’s, a profound shift in scientific thinking brought about the final break with Europe’s medieval past.”  (Ellis 434)</vt:lpstr>
      <vt:lpstr>The Scientific Revolution led to the belief that universal (i.e., they apply everywhere) laws governed the universe and to the belief that nature (non-human and human) could be known by people. </vt:lpstr>
      <vt:lpstr>What contributed to scientific thinking in the Western World?</vt:lpstr>
      <vt:lpstr>What contributed to scientific thinking in the Western World?</vt:lpstr>
      <vt:lpstr>How would you philosophically prove that you exist?</vt:lpstr>
      <vt:lpstr>Descartes…one of the first rationalists (used his reason) of the Scientific Revolution</vt:lpstr>
      <vt:lpstr>A New Type of Reasoning</vt:lpstr>
      <vt:lpstr>Another View of the Scientific Method</vt:lpstr>
      <vt:lpstr>Medieval “scientists” relied on ancient Greeks like Ptolemy.</vt:lpstr>
      <vt:lpstr>Example of New Scientific Thinking</vt:lpstr>
      <vt:lpstr>PowerPoint Presentation</vt:lpstr>
      <vt:lpstr>PowerPoint Presentation</vt:lpstr>
      <vt:lpstr>Example of New Thinking</vt:lpstr>
      <vt:lpstr>Newton’s Laws of Motion</vt:lpstr>
      <vt:lpstr>Westerners Started to Experiment</vt:lpstr>
      <vt:lpstr>Scientists of the  Scientific Revolution</vt:lpstr>
      <vt:lpstr>What happens when you turn a light on in a dark room?</vt:lpstr>
      <vt:lpstr>The Scientific Revolution, in part, leads to the Enlightenment…The Age of Reason.</vt:lpstr>
      <vt:lpstr>This led to Enlightenment Revolutions, such as the Glorious Revolution in England, the American Revolution and the French Revolution.  All of these, to some degree, stressed protecting the natural rights of the citizens.</vt:lpstr>
      <vt:lpstr>Read the quote from Kant on the next slide and write a response critiquing his ideas.  Where do you agree and where do you disagree?  Why would it have been necessary, in Kant’s POV, to say this?</vt:lpstr>
      <vt:lpstr>PowerPoint Presentation</vt:lpstr>
      <vt:lpstr>Many Westerners turn to a religious belief known as Deism.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Western people  learn to think scientifically?</dc:title>
  <dc:creator>User</dc:creator>
  <cp:lastModifiedBy>EDWARD CASH</cp:lastModifiedBy>
  <cp:revision>1</cp:revision>
  <dcterms:created xsi:type="dcterms:W3CDTF">2009-03-17T17:48:14Z</dcterms:created>
  <dcterms:modified xsi:type="dcterms:W3CDTF">2020-01-21T17:35:53Z</dcterms:modified>
</cp:coreProperties>
</file>